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76" r:id="rId4"/>
    <p:sldId id="297" r:id="rId5"/>
    <p:sldId id="301" r:id="rId6"/>
    <p:sldId id="258" r:id="rId7"/>
    <p:sldId id="292" r:id="rId8"/>
    <p:sldId id="291" r:id="rId9"/>
    <p:sldId id="293" r:id="rId10"/>
    <p:sldId id="282" r:id="rId11"/>
    <p:sldId id="283" r:id="rId12"/>
    <p:sldId id="294" r:id="rId13"/>
    <p:sldId id="284" r:id="rId14"/>
    <p:sldId id="303" r:id="rId15"/>
    <p:sldId id="285" r:id="rId16"/>
    <p:sldId id="286" r:id="rId17"/>
    <p:sldId id="287" r:id="rId18"/>
    <p:sldId id="295" r:id="rId19"/>
    <p:sldId id="288" r:id="rId20"/>
    <p:sldId id="289" r:id="rId21"/>
    <p:sldId id="290" r:id="rId22"/>
    <p:sldId id="296" r:id="rId23"/>
    <p:sldId id="277" r:id="rId24"/>
    <p:sldId id="278" r:id="rId25"/>
    <p:sldId id="302" r:id="rId26"/>
    <p:sldId id="304" r:id="rId27"/>
    <p:sldId id="280" r:id="rId28"/>
    <p:sldId id="279" r:id="rId29"/>
    <p:sldId id="305" r:id="rId30"/>
    <p:sldId id="274" r:id="rId31"/>
    <p:sldId id="275" r:id="rId32"/>
    <p:sldId id="262" r:id="rId33"/>
    <p:sldId id="261" r:id="rId34"/>
  </p:sldIdLst>
  <p:sldSz cx="12192000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onsolas" panose="020B0609020204030204" pitchFamily="49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4253"/>
    <a:srgbClr val="319795"/>
    <a:srgbClr val="43718D"/>
    <a:srgbClr val="000000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65" autoAdjust="0"/>
    <p:restoredTop sz="76485" autoAdjust="0"/>
  </p:normalViewPr>
  <p:slideViewPr>
    <p:cSldViewPr snapToGrid="0" snapToObjects="1">
      <p:cViewPr>
        <p:scale>
          <a:sx n="70" d="100"/>
          <a:sy n="70" d="100"/>
        </p:scale>
        <p:origin x="1147" y="42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9" d="100"/>
          <a:sy n="89" d="100"/>
        </p:scale>
        <p:origin x="384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0BBDB4-47DD-3944-B69A-2449529553AD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E903D-B78B-F54D-BE95-E1FEF689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890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00:00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Accueillir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presenter 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sujet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🚨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Avertir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les questions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prendrons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place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fin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Accueil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chaleureuse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adapter le ton et le volume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l’auditoire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fin avec les mains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S’ancrer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devant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l’auditoire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chercher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regard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dès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début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2072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b="0" dirty="0"/>
              <a:t>Même sans le responsive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490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05:30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Commencer par relever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tous les points de désaccord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(plus il y en a et plus vous êtes armé).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Chaque point de désaccord cédé nécessite quelque chose en retour (c’est gagnant-gagnant).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Il faut préparez des « 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vraies fausses exigences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» sur lesquelles vous êtes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prêt à céder.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Le client doit être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persuadé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vous faites un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effort conséquent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qui nécessite une contrepartie.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Scinder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insister sur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 tous les points » et sur « être persuadé »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Mettre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guillets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avec les mains sur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 vraies fausses exigences » 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personnes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qui font un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échange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gagnant-gagnant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prenant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tour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tour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place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4924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00:45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Nous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en-US" dirty="0" err="1"/>
              <a:t>écouvrir</a:t>
            </a:r>
            <a:r>
              <a:rPr lang="en-US" dirty="0"/>
              <a:t> ensemble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 techniques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b="1" dirty="0" err="1"/>
              <a:t>différentes</a:t>
            </a:r>
            <a:r>
              <a:rPr lang="en-US" dirty="0"/>
              <a:t> de </a:t>
            </a:r>
            <a:r>
              <a:rPr lang="en-US" dirty="0" err="1"/>
              <a:t>négociations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Insister sur 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techniques (4)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 avec les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doigts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dirty="0"/>
              <a:t>ensemble </a:t>
            </a:r>
            <a:r>
              <a:rPr lang="en-US" dirty="0" err="1"/>
              <a:t>geste</a:t>
            </a:r>
            <a:r>
              <a:rPr lang="en-US" dirty="0"/>
              <a:t> </a:t>
            </a:r>
            <a:r>
              <a:rPr lang="en-US" dirty="0" err="1"/>
              <a:t>d’ouverture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ancré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position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précédente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867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CH" dirty="0"/>
              <a:t>« </a:t>
            </a:r>
            <a:r>
              <a:rPr lang="fr-CH" dirty="0" err="1"/>
              <a:t>moonfish-mariadb</a:t>
            </a:r>
            <a:r>
              <a:rPr lang="fr-CH" dirty="0"/>
              <a:t> » : Le conteneur exécutant la base de données </a:t>
            </a:r>
            <a:r>
              <a:rPr lang="fr-CH" dirty="0" err="1"/>
              <a:t>MariaDB</a:t>
            </a:r>
            <a:endParaRPr lang="fr-CH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CH" dirty="0"/>
              <a:t>« </a:t>
            </a:r>
            <a:r>
              <a:rPr lang="fr-CH" dirty="0" err="1"/>
              <a:t>moonfish-phpmyadmin</a:t>
            </a:r>
            <a:r>
              <a:rPr lang="fr-CH" dirty="0"/>
              <a:t> » : Permettant d’administrer </a:t>
            </a:r>
            <a:r>
              <a:rPr lang="fr-CH" dirty="0" err="1"/>
              <a:t>MariaDB</a:t>
            </a:r>
            <a:endParaRPr lang="fr-CH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CH" dirty="0"/>
              <a:t>« </a:t>
            </a:r>
            <a:r>
              <a:rPr lang="fr-CH" dirty="0" err="1"/>
              <a:t>moonfish</a:t>
            </a:r>
            <a:r>
              <a:rPr lang="fr-CH" dirty="0"/>
              <a:t>- neo4j » : Le conteneur exécutant la base de données Neo4j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CH" dirty="0"/>
              <a:t>« </a:t>
            </a:r>
            <a:r>
              <a:rPr lang="fr-CH" dirty="0" err="1"/>
              <a:t>moonfish</a:t>
            </a:r>
            <a:r>
              <a:rPr lang="fr-CH" dirty="0"/>
              <a:t>-backend » : Le conteneur Express contenant l’API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CH" dirty="0"/>
              <a:t>« </a:t>
            </a:r>
            <a:r>
              <a:rPr lang="fr-CH" dirty="0" err="1"/>
              <a:t>moonfish</a:t>
            </a:r>
            <a:r>
              <a:rPr lang="fr-CH" dirty="0"/>
              <a:t>-frontend » : Le conteneur Vue.js contenant l’application web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2161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13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endParaRPr lang="en-US" dirty="0"/>
          </a:p>
          <a:p>
            <a:endParaRPr lang="en-US" dirty="0"/>
          </a:p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839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Respect de la planification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Méthodologie </a:t>
            </a:r>
            <a:r>
              <a:rPr lang="fr-FR" dirty="0" err="1"/>
              <a:t>scrum</a:t>
            </a:r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380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endParaRPr lang="en-US" dirty="0"/>
          </a:p>
          <a:p>
            <a:endParaRPr lang="en-US" dirty="0"/>
          </a:p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5191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endParaRPr lang="en-US" dirty="0"/>
          </a:p>
          <a:p>
            <a:endParaRPr lang="en-US" dirty="0"/>
          </a:p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9398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07:30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Le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dernier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point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clé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je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livrer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fait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pouvoir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b="1" dirty="0" err="1"/>
              <a:t>conclure</a:t>
            </a:r>
            <a:r>
              <a:rPr lang="en-US" b="1" dirty="0"/>
              <a:t> </a:t>
            </a:r>
            <a:r>
              <a:rPr lang="en-US" b="1" dirty="0" err="1"/>
              <a:t>une</a:t>
            </a:r>
            <a:r>
              <a:rPr lang="en-US" b="1" dirty="0"/>
              <a:t> vente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étant</a:t>
            </a:r>
            <a:r>
              <a:rPr lang="en-US" b="1" dirty="0"/>
              <a:t> </a:t>
            </a:r>
            <a:r>
              <a:rPr lang="en-US" b="1" dirty="0" err="1"/>
              <a:t>gagnant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Insisiter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sur le fait que 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soit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dernier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Mimer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finalité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avec les mains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S’avancer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dans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faire face à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l’auditoire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retourner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regarder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support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reveiller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l’auditoire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 un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déplacement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conséquent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12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00:15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b="1" dirty="0" err="1"/>
              <a:t>Je</a:t>
            </a:r>
            <a:r>
              <a:rPr lang="en-US" b="1" dirty="0"/>
              <a:t> </a:t>
            </a:r>
            <a:r>
              <a:rPr lang="en-US" b="1" dirty="0" err="1"/>
              <a:t>vais</a:t>
            </a:r>
            <a:r>
              <a:rPr lang="en-US" b="1" dirty="0"/>
              <a:t> </a:t>
            </a:r>
            <a:r>
              <a:rPr lang="en-US" b="1" dirty="0" err="1"/>
              <a:t>vous</a:t>
            </a:r>
            <a:r>
              <a:rPr lang="en-US" b="1" dirty="0"/>
              <a:t> donner 5 </a:t>
            </a:r>
            <a:r>
              <a:rPr lang="en-US" b="1" dirty="0" err="1"/>
              <a:t>clés</a:t>
            </a:r>
            <a:r>
              <a:rPr lang="en-US" b="1" dirty="0"/>
              <a:t> </a:t>
            </a:r>
            <a:r>
              <a:rPr lang="en-US" b="1" dirty="0" err="1"/>
              <a:t>vous</a:t>
            </a:r>
            <a:r>
              <a:rPr lang="en-US" b="1" dirty="0"/>
              <a:t> </a:t>
            </a:r>
            <a:r>
              <a:rPr lang="en-US" b="1" dirty="0" err="1"/>
              <a:t>permettant</a:t>
            </a:r>
            <a:r>
              <a:rPr lang="en-US" b="1" dirty="0"/>
              <a:t> de </a:t>
            </a:r>
            <a:r>
              <a:rPr lang="en-US" b="1" dirty="0" err="1"/>
              <a:t>vendre</a:t>
            </a:r>
            <a:r>
              <a:rPr lang="en-US" b="1" dirty="0"/>
              <a:t> </a:t>
            </a:r>
            <a:r>
              <a:rPr lang="en-US" b="1" dirty="0" err="1"/>
              <a:t>vos</a:t>
            </a:r>
            <a:r>
              <a:rPr lang="en-US" b="1" dirty="0"/>
              <a:t> </a:t>
            </a:r>
            <a:r>
              <a:rPr lang="en-US" b="1" dirty="0" err="1"/>
              <a:t>produits</a:t>
            </a:r>
            <a:r>
              <a:rPr lang="en-US" b="1" dirty="0"/>
              <a:t> 2x plus </a:t>
            </a:r>
            <a:r>
              <a:rPr lang="en-US" b="1" dirty="0" err="1"/>
              <a:t>cher</a:t>
            </a:r>
            <a:r>
              <a:rPr lang="en-US" b="1" dirty="0"/>
              <a:t>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Insister sur “</a:t>
            </a:r>
            <a:r>
              <a:rPr lang="en-US" b="0" dirty="0"/>
              <a:t>5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clés</a:t>
            </a:r>
            <a:r>
              <a:rPr lang="en-US" dirty="0"/>
              <a:t>” et ” 2x plus </a:t>
            </a:r>
            <a:r>
              <a:rPr lang="en-US" dirty="0" err="1"/>
              <a:t>cher</a:t>
            </a:r>
            <a:r>
              <a:rPr lang="en-US" dirty="0"/>
              <a:t>” </a:t>
            </a:r>
            <a:r>
              <a:rPr lang="en-US" dirty="0" err="1"/>
              <a:t>voie</a:t>
            </a:r>
            <a:r>
              <a:rPr lang="en-US" dirty="0"/>
              <a:t> forte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US" b="0" dirty="0"/>
              <a:t>5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clés</a:t>
            </a:r>
            <a:r>
              <a:rPr lang="en-US" dirty="0"/>
              <a:t>” et ” 2x plus </a:t>
            </a:r>
            <a:r>
              <a:rPr lang="en-US" dirty="0" err="1"/>
              <a:t>cher</a:t>
            </a:r>
            <a:r>
              <a:rPr lang="en-US" dirty="0"/>
              <a:t>” avec les </a:t>
            </a:r>
            <a:r>
              <a:rPr lang="en-US"/>
              <a:t>doigts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rapprocher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l’auditoire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susciter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guetter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l’intérêt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9425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endParaRPr lang="en-US" dirty="0"/>
          </a:p>
          <a:p>
            <a:endParaRPr lang="en-US" dirty="0"/>
          </a:p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7722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09:00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dirty="0">
                <a:solidFill>
                  <a:schemeClr val="tx1"/>
                </a:solidFill>
                <a:effectLst/>
              </a:rPr>
              <a:t>Henry Kissinger,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politologue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diplomate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américain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laisserais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chacun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faire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l’interpretation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cette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citation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souhaite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Avec des techniques de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négociations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maitrisées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nous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pouvons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mieux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vendre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dirty="0"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Insister sur les mots “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techniques,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maitrisées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et “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mieux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vendre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Inviter,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paume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ouverte,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reflexion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rapprocher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l’auditoire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Q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🚨 Demander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quelqu’un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lire la citation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haute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voie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9567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09:30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Demander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quelqu’un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question,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avertir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temps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restant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(30s)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Chuchoter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“question” pour aider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susciter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reflexion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question,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d’ouverture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hausser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sourcils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proche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l’auditoire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0133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47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00:45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Nous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en-US" dirty="0" err="1"/>
              <a:t>écouvrir</a:t>
            </a:r>
            <a:r>
              <a:rPr lang="en-US" dirty="0"/>
              <a:t> ensemble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 techniques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b="1" dirty="0" err="1"/>
              <a:t>différentes</a:t>
            </a:r>
            <a:r>
              <a:rPr lang="en-US" dirty="0"/>
              <a:t> de </a:t>
            </a:r>
            <a:r>
              <a:rPr lang="en-US" dirty="0" err="1"/>
              <a:t>négociations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Insister sur 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techniques (4)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Mimer 4 avec les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doigts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dirty="0"/>
              <a:t>ensemble </a:t>
            </a:r>
            <a:r>
              <a:rPr lang="en-US" dirty="0" err="1"/>
              <a:t>geste</a:t>
            </a:r>
            <a:r>
              <a:rPr lang="en-US" dirty="0"/>
              <a:t> </a:t>
            </a:r>
            <a:r>
              <a:rPr lang="en-US" dirty="0" err="1"/>
              <a:t>d’ouverture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ancré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à la position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précédente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Aujourd'hui, la gestion de projets informatiques respecte la plupart du temps le même processus :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Un mandant soumet une liste de fonctionnalités et un délai pour la production d’un produit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Un vendeur (et/ou un directeur, un chef de projet) décrit un cahier des charges et propose un devis au mandant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Le vendeur négocie avec le mandant la forme du projet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Le mandant accepte et signe un devis comprenant un coût, une qualité et un délai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Le vendeur impose un cahier des charges et des délais de réalisation à une équipe de développeurs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L’équipe de développeurs implémente le projet et crée un livrable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Le vendeur livre le produit fini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Le mandant paie le projet (et les dépassements de coûts, la baisse de qualité, le non-respect des délais !)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06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00:45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Nous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en-US" dirty="0" err="1"/>
              <a:t>écouvrir</a:t>
            </a:r>
            <a:r>
              <a:rPr lang="en-US" dirty="0"/>
              <a:t> ensemble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 techniques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b="1" dirty="0" err="1"/>
              <a:t>différentes</a:t>
            </a:r>
            <a:r>
              <a:rPr lang="en-US" dirty="0"/>
              <a:t> de </a:t>
            </a:r>
            <a:r>
              <a:rPr lang="en-US" dirty="0" err="1"/>
              <a:t>négociations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Insister sur 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techniques (4)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Mimer 4 avec les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doigts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dirty="0"/>
              <a:t>ensemble </a:t>
            </a:r>
            <a:r>
              <a:rPr lang="en-US" dirty="0" err="1"/>
              <a:t>geste</a:t>
            </a:r>
            <a:r>
              <a:rPr lang="en-US" dirty="0"/>
              <a:t> </a:t>
            </a:r>
            <a:r>
              <a:rPr lang="en-US" dirty="0" err="1"/>
              <a:t>d’ouverture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ancré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à la position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précédente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Un mandant met en concours une liste de fonctionnalités et un délai pour la production d’un produit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Différentes équipes de développeurs décrivent un cahier des charges comprenant une liste de fonctionnalités réalisables, un choix technologique, une qualité et un coût dans le délai donné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Le mandant accepte et signe un des cahiers des charges proposés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L’équipe de développeurs implémente le projet pour lequel elle s’est engagée et livre un produit final que le mandant paie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28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00:45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Nous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en-US" dirty="0" err="1"/>
              <a:t>écouvrir</a:t>
            </a:r>
            <a:r>
              <a:rPr lang="en-US" dirty="0"/>
              <a:t> ensemble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 techniques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b="1" dirty="0" err="1"/>
              <a:t>différentes</a:t>
            </a:r>
            <a:r>
              <a:rPr lang="en-US" dirty="0"/>
              <a:t> de </a:t>
            </a:r>
            <a:r>
              <a:rPr lang="en-US" dirty="0" err="1"/>
              <a:t>négociations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Insister sur 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techniques (4)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 avec les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doigts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dirty="0"/>
              <a:t>ensemble </a:t>
            </a:r>
            <a:r>
              <a:rPr lang="en-US" dirty="0" err="1"/>
              <a:t>geste</a:t>
            </a:r>
            <a:r>
              <a:rPr lang="en-US" dirty="0"/>
              <a:t> </a:t>
            </a:r>
            <a:r>
              <a:rPr lang="en-US" dirty="0" err="1"/>
              <a:t>d’ouverture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ancré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position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précédente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583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Les données ne doivent pas être redondantes.</a:t>
            </a:r>
          </a:p>
          <a:p>
            <a:endParaRPr lang="fr-CH" dirty="0"/>
          </a:p>
          <a:p>
            <a:r>
              <a:rPr lang="fr-CH" dirty="0" err="1"/>
              <a:t>MariaDB</a:t>
            </a:r>
            <a:endParaRPr lang="fr-CH" dirty="0"/>
          </a:p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81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03:30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C</a:t>
            </a:r>
            <a:r>
              <a:rPr lang="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ommencer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négociation par une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exigence élevée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Cette position affichée sert à 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placer le curseur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Il faut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pouvoir faire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concessions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durant les étapes de la négociation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Il faut donc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garder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une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marge de manœuvre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pour négocier.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La </a:t>
            </a:r>
            <a:r>
              <a:rPr lang="fr" sz="1200" b="1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 affichée</a:t>
            </a:r>
            <a:r>
              <a:rPr lang="fr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c’est votre exigence de départ.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Le </a:t>
            </a:r>
            <a:r>
              <a:rPr lang="fr" sz="1200" b="1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 de rupture</a:t>
            </a:r>
            <a:r>
              <a:rPr lang="fr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c’est le seuil que vous n’êtes pas prêt à dépasser (rupture du dialogue)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Entre les deux, c’est la 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Zone d’Accord Possible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 où prend place la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stratégie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négociation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Il faut arriver à bien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naviguer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entre les deux.</a:t>
            </a:r>
            <a:endParaRPr lang="en-US" b="1" i="0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Jouer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avec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différents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tons et insister sur les mots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support 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Exigence élevée : montrer un « seuil haut » avec la main / Mimer « marge de manœuvre » avec </a:t>
            </a:r>
            <a:r>
              <a:rPr lang="fr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deux mains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S’ancrer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endroits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montrer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la p</a:t>
            </a:r>
            <a:r>
              <a:rPr lang="en-US" i="0" dirty="0"/>
              <a:t>osition </a:t>
            </a:r>
            <a:r>
              <a:rPr lang="en-US" i="0" dirty="0" err="1"/>
              <a:t>affichée</a:t>
            </a:r>
            <a:r>
              <a:rPr lang="en-US" i="0" dirty="0"/>
              <a:t> et 2 le point de rupture, </a:t>
            </a:r>
            <a:r>
              <a:rPr lang="en-US" i="0" dirty="0" err="1"/>
              <a:t>puis</a:t>
            </a:r>
            <a:r>
              <a:rPr lang="en-US" i="0" dirty="0"/>
              <a:t> se </a:t>
            </a:r>
            <a:r>
              <a:rPr lang="en-US" i="0" dirty="0" err="1"/>
              <a:t>déplacer</a:t>
            </a:r>
            <a:r>
              <a:rPr lang="en-US" i="0" dirty="0"/>
              <a:t> entre les </a:t>
            </a:r>
            <a:r>
              <a:rPr lang="en-US" i="0" dirty="0" err="1"/>
              <a:t>deux</a:t>
            </a:r>
            <a:r>
              <a:rPr lang="en-US" i="0" dirty="0"/>
              <a:t> pour </a:t>
            </a:r>
            <a:r>
              <a:rPr lang="en-US" i="0" dirty="0" err="1"/>
              <a:t>illustrer</a:t>
            </a:r>
            <a:r>
              <a:rPr lang="en-US" i="0" dirty="0"/>
              <a:t> la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Zone d’Accord </a:t>
            </a:r>
            <a:endParaRPr lang="en-US" b="0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871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00:45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Nous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en-US" dirty="0" err="1"/>
              <a:t>écouvrir</a:t>
            </a:r>
            <a:r>
              <a:rPr lang="en-US" dirty="0"/>
              <a:t> ensemble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 techniques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b="1" dirty="0" err="1"/>
              <a:t>différentes</a:t>
            </a:r>
            <a:r>
              <a:rPr lang="en-US" dirty="0"/>
              <a:t> de </a:t>
            </a:r>
            <a:r>
              <a:rPr lang="en-US" dirty="0" err="1"/>
              <a:t>négociations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Insister sur 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techniques (4)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 avec les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doigts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dirty="0"/>
              <a:t>ensemble </a:t>
            </a:r>
            <a:r>
              <a:rPr lang="en-US" dirty="0" err="1"/>
              <a:t>geste</a:t>
            </a:r>
            <a:r>
              <a:rPr lang="en-US" dirty="0"/>
              <a:t> </a:t>
            </a:r>
            <a:r>
              <a:rPr lang="en-US" dirty="0" err="1"/>
              <a:t>d’ouverture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ancré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position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précédente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274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04:30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faut toujours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défendre sa position initiale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pour maintenir votre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crédibilité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Si vous ne résistez pas votre client pensera que c’est facile pour vous de réaliser des concessions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Il voudra alors obtenir davantage de concessions et de biens meilleures conditions.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Il faut insister sur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valeur de votre offre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non sur le prix et ainsi valoriser chaque point de </a:t>
            </a:r>
            <a:r>
              <a:rPr lang="en-US" dirty="0" err="1"/>
              <a:t>l'offre</a:t>
            </a:r>
            <a:r>
              <a:rPr lang="en-US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      Pour </a:t>
            </a:r>
            <a:r>
              <a:rPr lang="en-US" dirty="0" err="1"/>
              <a:t>cela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faut</a:t>
            </a:r>
            <a:r>
              <a:rPr lang="en-US" dirty="0"/>
              <a:t> </a:t>
            </a:r>
            <a:r>
              <a:rPr lang="en-US" dirty="0" err="1"/>
              <a:t>être</a:t>
            </a:r>
            <a:r>
              <a:rPr lang="en-US" dirty="0"/>
              <a:t> prêt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b="1" dirty="0" err="1"/>
              <a:t>répondre</a:t>
            </a:r>
            <a:r>
              <a:rPr lang="en-US" b="1" dirty="0"/>
              <a:t> aux questions </a:t>
            </a:r>
            <a:r>
              <a:rPr lang="en-US" dirty="0"/>
              <a:t>et </a:t>
            </a:r>
            <a:r>
              <a:rPr lang="en-US" dirty="0" err="1"/>
              <a:t>avoir</a:t>
            </a:r>
            <a:r>
              <a:rPr lang="en-US" dirty="0"/>
              <a:t> </a:t>
            </a:r>
            <a:r>
              <a:rPr lang="en-US" dirty="0" err="1"/>
              <a:t>bien</a:t>
            </a:r>
            <a:r>
              <a:rPr lang="en-US" dirty="0"/>
              <a:t> </a:t>
            </a:r>
            <a:r>
              <a:rPr lang="en-US" b="1" dirty="0" err="1"/>
              <a:t>préparer</a:t>
            </a:r>
            <a:r>
              <a:rPr lang="en-US" b="1" dirty="0"/>
              <a:t> </a:t>
            </a:r>
            <a:r>
              <a:rPr lang="en-US" b="1" dirty="0" err="1"/>
              <a:t>ses</a:t>
            </a:r>
            <a:r>
              <a:rPr lang="en-US" b="1" dirty="0"/>
              <a:t> arguments</a:t>
            </a:r>
            <a:r>
              <a:rPr lang="en-US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Il est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crucial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d’envisager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tous les scénarios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possibles, et surtout les pires.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Insister sur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défendre votre position, crucial, tous les scénarios 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arguments sur les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doigts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Montrer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doigts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vide les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différents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scenarios.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"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Défendre votre position" mimer le fait de ne plus bouger, rester ancrer au sol.</a:t>
            </a:r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612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DE5CF-910A-784F-A4AB-8BD40BF1EC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6E538E-7044-674B-BB67-9EE21300E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B3292-DD18-9743-996B-6925FCF80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  <a:prstGeom prst="rect">
            <a:avLst/>
          </a:prstGeom>
        </p:spPr>
        <p:txBody>
          <a:bodyPr/>
          <a:lstStyle/>
          <a:p>
            <a:fld id="{AD41FA0F-3A8C-4D43-A174-5B152CC3FE0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5B26CB-C543-094B-9456-4646063529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43979" y="108821"/>
            <a:ext cx="1371226" cy="103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43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6A77B-B2D1-5C45-A2C1-72B473419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813085-1ED7-9A47-8F43-F3B722507A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24CD2-5DAF-6745-B8A7-E4C339551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  <a:prstGeom prst="rect">
            <a:avLst/>
          </a:prstGeom>
        </p:spPr>
        <p:txBody>
          <a:bodyPr/>
          <a:lstStyle/>
          <a:p>
            <a:fld id="{AD41FA0F-3A8C-4D43-A174-5B152CC3FE0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532BED-055D-4D10-ABFB-1A2181ECA4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539" b="7281"/>
          <a:stretch/>
        </p:blipFill>
        <p:spPr>
          <a:xfrm>
            <a:off x="803364" y="6252123"/>
            <a:ext cx="1332411" cy="5623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C8B638-C713-4163-9A23-DF0735F29F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0119" y="6269541"/>
            <a:ext cx="635353" cy="480209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0FB115B-7E51-400B-9F87-E37631DD3CA1}"/>
              </a:ext>
            </a:extLst>
          </p:cNvPr>
          <p:cNvSpPr txBox="1">
            <a:spLocks/>
          </p:cNvSpPr>
          <p:nvPr userDrawn="1"/>
        </p:nvSpPr>
        <p:spPr>
          <a:xfrm>
            <a:off x="10927088" y="6375288"/>
            <a:ext cx="11843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dirty="0"/>
              <a:t>Thibaud Alt</a:t>
            </a:r>
          </a:p>
        </p:txBody>
      </p:sp>
    </p:spTree>
    <p:extLst>
      <p:ext uri="{BB962C8B-B14F-4D97-AF65-F5344CB8AC3E}">
        <p14:creationId xmlns:p14="http://schemas.microsoft.com/office/powerpoint/2010/main" val="2635796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F39035-E9EE-9444-BBF7-FBDA80D6C3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BA5734-A791-6245-A423-F54A399D75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51995-74D8-AB47-B859-F06A9CE3A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  <a:prstGeom prst="rect">
            <a:avLst/>
          </a:prstGeom>
        </p:spPr>
        <p:txBody>
          <a:bodyPr/>
          <a:lstStyle/>
          <a:p>
            <a:fld id="{AD41FA0F-3A8C-4D43-A174-5B152CC3FE0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C6FEB-33DE-4AA9-BF4E-F16C8D379C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539" b="7281"/>
          <a:stretch/>
        </p:blipFill>
        <p:spPr>
          <a:xfrm>
            <a:off x="803364" y="6252123"/>
            <a:ext cx="1332411" cy="5623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4E32DA-8358-43A1-A454-57F01DE57B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0119" y="6269541"/>
            <a:ext cx="635353" cy="480209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84A14F6-A445-41DC-827A-D79A8CEEFFCC}"/>
              </a:ext>
            </a:extLst>
          </p:cNvPr>
          <p:cNvSpPr txBox="1">
            <a:spLocks/>
          </p:cNvSpPr>
          <p:nvPr userDrawn="1"/>
        </p:nvSpPr>
        <p:spPr>
          <a:xfrm>
            <a:off x="10927088" y="6375288"/>
            <a:ext cx="11843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dirty="0"/>
              <a:t>Thibaud Alt</a:t>
            </a:r>
          </a:p>
        </p:txBody>
      </p:sp>
    </p:spTree>
    <p:extLst>
      <p:ext uri="{BB962C8B-B14F-4D97-AF65-F5344CB8AC3E}">
        <p14:creationId xmlns:p14="http://schemas.microsoft.com/office/powerpoint/2010/main" val="3741188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F1009-E8DC-F844-9212-C12DAE27C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03C87-E18A-164E-B85B-FC451F949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36085-13BB-E846-A628-5B9C53486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94271"/>
            <a:ext cx="2743200" cy="365125"/>
          </a:xfrm>
          <a:prstGeom prst="rect">
            <a:avLst/>
          </a:prstGeom>
        </p:spPr>
        <p:txBody>
          <a:bodyPr/>
          <a:lstStyle/>
          <a:p>
            <a:fld id="{AD41FA0F-3A8C-4D43-A174-5B152CC3FE0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5D4650-DF98-4D36-8295-B10BD04A84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539" b="7281"/>
          <a:stretch/>
        </p:blipFill>
        <p:spPr>
          <a:xfrm>
            <a:off x="803364" y="6252123"/>
            <a:ext cx="1332411" cy="5623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C2AFD9-46AE-43B4-BD75-555C5B3236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0119" y="6269541"/>
            <a:ext cx="635353" cy="480209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08542EB-B19E-455E-92A6-9C725281C67C}"/>
              </a:ext>
            </a:extLst>
          </p:cNvPr>
          <p:cNvSpPr txBox="1">
            <a:spLocks/>
          </p:cNvSpPr>
          <p:nvPr userDrawn="1"/>
        </p:nvSpPr>
        <p:spPr>
          <a:xfrm>
            <a:off x="10927088" y="6375288"/>
            <a:ext cx="11843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dirty="0"/>
              <a:t>Thibaud Alt</a:t>
            </a:r>
          </a:p>
        </p:txBody>
      </p:sp>
    </p:spTree>
    <p:extLst>
      <p:ext uri="{BB962C8B-B14F-4D97-AF65-F5344CB8AC3E}">
        <p14:creationId xmlns:p14="http://schemas.microsoft.com/office/powerpoint/2010/main" val="2669157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2A6D6-6767-6D4D-821C-84B8BC90F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D6531E-217B-DC44-A99B-FB9B3519A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C7A87-CEE8-4346-8C7C-1E94367AF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  <a:prstGeom prst="rect">
            <a:avLst/>
          </a:prstGeom>
        </p:spPr>
        <p:txBody>
          <a:bodyPr/>
          <a:lstStyle/>
          <a:p>
            <a:fld id="{AD41FA0F-3A8C-4D43-A174-5B152CC3FE0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127275-69CC-47E0-A29A-01BADD1E28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539" b="7281"/>
          <a:stretch/>
        </p:blipFill>
        <p:spPr>
          <a:xfrm>
            <a:off x="803364" y="6252123"/>
            <a:ext cx="1332411" cy="5623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5BB20B-42CA-4BAA-AE99-FDB0EFEA25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0119" y="6269541"/>
            <a:ext cx="635353" cy="480209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368E97A-9628-49AC-9D8F-39C10444A529}"/>
              </a:ext>
            </a:extLst>
          </p:cNvPr>
          <p:cNvSpPr txBox="1">
            <a:spLocks/>
          </p:cNvSpPr>
          <p:nvPr userDrawn="1"/>
        </p:nvSpPr>
        <p:spPr>
          <a:xfrm>
            <a:off x="10927088" y="6375288"/>
            <a:ext cx="11843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dirty="0"/>
              <a:t>Thibaud Alt</a:t>
            </a:r>
          </a:p>
        </p:txBody>
      </p:sp>
    </p:spTree>
    <p:extLst>
      <p:ext uri="{BB962C8B-B14F-4D97-AF65-F5344CB8AC3E}">
        <p14:creationId xmlns:p14="http://schemas.microsoft.com/office/powerpoint/2010/main" val="1318938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DE8D8-446A-EB47-8FED-D09181DBD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80473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5D315-AD63-834D-BFA8-19A15E1B5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80473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181567-DEC2-8946-AC77-D2E458C1DD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8522" y="0"/>
            <a:ext cx="6533478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BE3E92-C6EF-4E27-8E69-BC7D33777F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539" b="7281"/>
          <a:stretch/>
        </p:blipFill>
        <p:spPr>
          <a:xfrm>
            <a:off x="803364" y="6252123"/>
            <a:ext cx="1332411" cy="562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C20B15-0B1F-4998-935E-64980C43257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0119" y="6269541"/>
            <a:ext cx="635353" cy="480209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0E21D7D-7EA5-4422-9200-199815DDE86B}"/>
              </a:ext>
            </a:extLst>
          </p:cNvPr>
          <p:cNvSpPr txBox="1">
            <a:spLocks/>
          </p:cNvSpPr>
          <p:nvPr userDrawn="1"/>
        </p:nvSpPr>
        <p:spPr>
          <a:xfrm>
            <a:off x="10927088" y="6375288"/>
            <a:ext cx="11843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dirty="0"/>
              <a:t>Thibaud Alt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2B3743E-D096-4567-9713-16B75AF4C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94271"/>
            <a:ext cx="2743200" cy="365125"/>
          </a:xfrm>
          <a:prstGeom prst="rect">
            <a:avLst/>
          </a:prstGeom>
        </p:spPr>
        <p:txBody>
          <a:bodyPr/>
          <a:lstStyle/>
          <a:p>
            <a:fld id="{AD41FA0F-3A8C-4D43-A174-5B152CC3F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91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AAE8E-338E-934F-AA40-34222CDE8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B38D3-0E5F-544C-BE5D-8BA223B4C0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C1D31-D5ED-DA43-82C7-7CDB6612D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5A4A72-2300-9342-85B7-E7CF59E9C2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F6A42E-7814-9646-B020-995B4C2020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C16F96-FCEE-FB4D-AB5F-9F5363FAE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  <a:prstGeom prst="rect">
            <a:avLst/>
          </a:prstGeom>
        </p:spPr>
        <p:txBody>
          <a:bodyPr/>
          <a:lstStyle/>
          <a:p>
            <a:fld id="{AD41FA0F-3A8C-4D43-A174-5B152CC3FE07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262FAF-D207-4989-AF8F-9CA5A58C63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539" b="7281"/>
          <a:stretch/>
        </p:blipFill>
        <p:spPr>
          <a:xfrm>
            <a:off x="803364" y="6252123"/>
            <a:ext cx="1332411" cy="562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A44DD2-C0FB-46EC-8ABE-E8E46586F0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0119" y="6269541"/>
            <a:ext cx="635353" cy="480209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36B8707-B6DB-423C-BF80-8BAC42E455C8}"/>
              </a:ext>
            </a:extLst>
          </p:cNvPr>
          <p:cNvSpPr txBox="1">
            <a:spLocks/>
          </p:cNvSpPr>
          <p:nvPr userDrawn="1"/>
        </p:nvSpPr>
        <p:spPr>
          <a:xfrm>
            <a:off x="10927088" y="6375288"/>
            <a:ext cx="11843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dirty="0"/>
              <a:t>Thibaud Alt</a:t>
            </a:r>
          </a:p>
        </p:txBody>
      </p:sp>
    </p:spTree>
    <p:extLst>
      <p:ext uri="{BB962C8B-B14F-4D97-AF65-F5344CB8AC3E}">
        <p14:creationId xmlns:p14="http://schemas.microsoft.com/office/powerpoint/2010/main" val="3671036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1D497-4119-BD42-BDC0-5011013AF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D9182A-CA3C-7D4D-9CE8-8351B3AB9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  <a:prstGeom prst="rect">
            <a:avLst/>
          </a:prstGeom>
        </p:spPr>
        <p:txBody>
          <a:bodyPr/>
          <a:lstStyle/>
          <a:p>
            <a:fld id="{AD41FA0F-3A8C-4D43-A174-5B152CC3FE0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F03217-8925-4D5A-A961-AA67926F64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539" b="7281"/>
          <a:stretch/>
        </p:blipFill>
        <p:spPr>
          <a:xfrm>
            <a:off x="803364" y="6252123"/>
            <a:ext cx="1332411" cy="5623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4DD8F4-2129-498D-8EAA-683CA8F40D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0119" y="6269541"/>
            <a:ext cx="635353" cy="480209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953CF7E-141F-4D84-800A-F8489D872B62}"/>
              </a:ext>
            </a:extLst>
          </p:cNvPr>
          <p:cNvSpPr txBox="1">
            <a:spLocks/>
          </p:cNvSpPr>
          <p:nvPr userDrawn="1"/>
        </p:nvSpPr>
        <p:spPr>
          <a:xfrm>
            <a:off x="10927088" y="6375288"/>
            <a:ext cx="11843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dirty="0"/>
              <a:t>Thibaud Alt</a:t>
            </a:r>
          </a:p>
        </p:txBody>
      </p:sp>
    </p:spTree>
    <p:extLst>
      <p:ext uri="{BB962C8B-B14F-4D97-AF65-F5344CB8AC3E}">
        <p14:creationId xmlns:p14="http://schemas.microsoft.com/office/powerpoint/2010/main" val="965946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DD2D4-ABDD-FE4D-95E6-BABD6E922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41FA0F-3A8C-4D43-A174-5B152CC3FE0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F315F0-35A0-4BBD-950C-42CC7F1EA2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539" b="7281"/>
          <a:stretch/>
        </p:blipFill>
        <p:spPr>
          <a:xfrm>
            <a:off x="803364" y="6252123"/>
            <a:ext cx="1332411" cy="5623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97D344-0023-4826-89D0-8305B9DF82A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0119" y="6269541"/>
            <a:ext cx="635353" cy="480209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7BB4F23-AABA-45D3-B4E0-719B7A55975A}"/>
              </a:ext>
            </a:extLst>
          </p:cNvPr>
          <p:cNvSpPr txBox="1">
            <a:spLocks/>
          </p:cNvSpPr>
          <p:nvPr userDrawn="1"/>
        </p:nvSpPr>
        <p:spPr>
          <a:xfrm>
            <a:off x="10927088" y="6375288"/>
            <a:ext cx="11843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dirty="0"/>
              <a:t>Thibaud Alt</a:t>
            </a:r>
          </a:p>
        </p:txBody>
      </p:sp>
    </p:spTree>
    <p:extLst>
      <p:ext uri="{BB962C8B-B14F-4D97-AF65-F5344CB8AC3E}">
        <p14:creationId xmlns:p14="http://schemas.microsoft.com/office/powerpoint/2010/main" val="1439528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3BD46-F08E-4C4F-AE04-B2607FFD8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08C4F-D635-F440-958C-C76986322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0DD813-5629-2D42-A3BA-8EE74E9435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416A32-CA23-6C4B-BC07-F68DB37DB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  <a:prstGeom prst="rect">
            <a:avLst/>
          </a:prstGeom>
        </p:spPr>
        <p:txBody>
          <a:bodyPr/>
          <a:lstStyle/>
          <a:p>
            <a:fld id="{AD41FA0F-3A8C-4D43-A174-5B152CC3FE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98D4D7-2C6C-4F61-8D02-CACBDF249C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539" b="7281"/>
          <a:stretch/>
        </p:blipFill>
        <p:spPr>
          <a:xfrm>
            <a:off x="803364" y="6252123"/>
            <a:ext cx="1332411" cy="562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4CA4BD-4F56-4448-A68F-A1823DD45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0119" y="6269541"/>
            <a:ext cx="635353" cy="480209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35D1EAE-9873-490F-ABFE-AE854C8C2414}"/>
              </a:ext>
            </a:extLst>
          </p:cNvPr>
          <p:cNvSpPr txBox="1">
            <a:spLocks/>
          </p:cNvSpPr>
          <p:nvPr userDrawn="1"/>
        </p:nvSpPr>
        <p:spPr>
          <a:xfrm>
            <a:off x="10927088" y="6375288"/>
            <a:ext cx="11843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dirty="0"/>
              <a:t>Thibaud Alt</a:t>
            </a:r>
          </a:p>
        </p:txBody>
      </p:sp>
    </p:spTree>
    <p:extLst>
      <p:ext uri="{BB962C8B-B14F-4D97-AF65-F5344CB8AC3E}">
        <p14:creationId xmlns:p14="http://schemas.microsoft.com/office/powerpoint/2010/main" val="3754035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BF9F8-5A3C-014F-AE69-88BCA9A55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F5F616-3F61-C643-BCCA-E7A4A0D230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39EB10-4D0F-1A48-8AF5-183FA800FD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ED5AD4-F219-914C-ABCF-B4B456283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  <a:prstGeom prst="rect">
            <a:avLst/>
          </a:prstGeom>
        </p:spPr>
        <p:txBody>
          <a:bodyPr/>
          <a:lstStyle/>
          <a:p>
            <a:fld id="{AD41FA0F-3A8C-4D43-A174-5B152CC3FE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3F2F31-03B4-4224-BE1D-87C18FC296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539" b="7281"/>
          <a:stretch/>
        </p:blipFill>
        <p:spPr>
          <a:xfrm>
            <a:off x="803364" y="6252123"/>
            <a:ext cx="1332411" cy="562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983D92-4F36-475B-BB76-092CB0A0A5A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0119" y="6269541"/>
            <a:ext cx="635353" cy="480209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1E6E516-1138-4B8F-A790-520259438680}"/>
              </a:ext>
            </a:extLst>
          </p:cNvPr>
          <p:cNvSpPr txBox="1">
            <a:spLocks/>
          </p:cNvSpPr>
          <p:nvPr userDrawn="1"/>
        </p:nvSpPr>
        <p:spPr>
          <a:xfrm>
            <a:off x="10927088" y="6375288"/>
            <a:ext cx="11843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dirty="0"/>
              <a:t>Thibaud Alt</a:t>
            </a:r>
          </a:p>
        </p:txBody>
      </p:sp>
    </p:spTree>
    <p:extLst>
      <p:ext uri="{BB962C8B-B14F-4D97-AF65-F5344CB8AC3E}">
        <p14:creationId xmlns:p14="http://schemas.microsoft.com/office/powerpoint/2010/main" val="2578008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5382-3CF3-BC4B-A9C2-F10D36F34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D2C306-16C5-EA4C-909C-14F8117A7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5102CCD-D4F1-1541-9B02-3D00861DA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46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806FCB99-0497-9D4C-B6A0-7B6312F28E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18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Next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f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i.fbcd.co/products/original/ae60a824076217c4eaec08be344fe596324c98a8fe5c579dfb01dadb10df34ef.jpg" TargetMode="External"/><Relationship Id="rId3" Type="http://schemas.openxmlformats.org/officeDocument/2006/relationships/hyperlink" Target="https://github.com/adam-cowley/neode" TargetMode="External"/><Relationship Id="rId7" Type="http://schemas.openxmlformats.org/officeDocument/2006/relationships/hyperlink" Target="https://expressjs.com/images/express-facebook-share.png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pload.wikimedia.org/wikipedia/commons/thumb/c/ca/MariaDB_colour_logo.svg/langfr-220px-MariaDB_colour_logo.svg.png" TargetMode="External"/><Relationship Id="rId5" Type="http://schemas.openxmlformats.org/officeDocument/2006/relationships/hyperlink" Target="https://upload.wikimedia.org/wikipedia/commons/thumb/e/e5/Neo4j-logo_color.png/220px-Neo4j-logo_color.png" TargetMode="External"/><Relationship Id="rId10" Type="http://schemas.openxmlformats.org/officeDocument/2006/relationships/hyperlink" Target="https://trello.com/b/meyHR8e8/heig-vd-travail-de-bachelor" TargetMode="External"/><Relationship Id="rId4" Type="http://schemas.openxmlformats.org/officeDocument/2006/relationships/hyperlink" Target="https://sequelize.org/master/manual/asset/logo-small.png" TargetMode="External"/><Relationship Id="rId9" Type="http://schemas.openxmlformats.org/officeDocument/2006/relationships/hyperlink" Target="http://ami.responsivedesign.i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58540-C9B4-5A4E-8EEF-C0A5E01323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9117" y="2160394"/>
            <a:ext cx="10233765" cy="1732069"/>
          </a:xfrm>
        </p:spPr>
        <p:txBody>
          <a:bodyPr>
            <a:noAutofit/>
          </a:bodyPr>
          <a:lstStyle/>
          <a:p>
            <a:r>
              <a:rPr lang="fr-FR" sz="4000" dirty="0"/>
              <a:t>Étude et mise en place d'une plateforme web facilitant la gestion de projets entre mandants et équipes de développeurs indépendants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73835E-6096-024E-9B3E-7A8AC4F7A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165707"/>
            <a:ext cx="9144000" cy="544077"/>
          </a:xfrm>
        </p:spPr>
        <p:txBody>
          <a:bodyPr lIns="90000">
            <a:normAutofit/>
          </a:bodyPr>
          <a:lstStyle/>
          <a:p>
            <a:r>
              <a:rPr lang="en-US" dirty="0"/>
              <a:t>Thibaud Alt – 21 </a:t>
            </a:r>
            <a:r>
              <a:rPr lang="en-US" dirty="0" err="1"/>
              <a:t>octobre</a:t>
            </a:r>
            <a:r>
              <a:rPr lang="en-US" dirty="0"/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926775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0919A490-C328-40C6-8B3E-8E8B5CD901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5" t="21443" r="35216" b="21374"/>
          <a:stretch/>
        </p:blipFill>
        <p:spPr bwMode="auto">
          <a:xfrm>
            <a:off x="5414755" y="5116825"/>
            <a:ext cx="1362490" cy="112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26F522-F2DC-3247-888D-8A6CC422C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80473" cy="1325563"/>
          </a:xfrm>
        </p:spPr>
        <p:txBody>
          <a:bodyPr>
            <a:normAutofit/>
          </a:bodyPr>
          <a:lstStyle/>
          <a:p>
            <a:r>
              <a:rPr lang="en-US" dirty="0"/>
              <a:t>API REST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47CED-4D43-644D-911D-231B0356F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</p:spPr>
        <p:txBody>
          <a:bodyPr/>
          <a:lstStyle/>
          <a:p>
            <a:fld id="{AD41FA0F-3A8C-4D43-A174-5B152CC3FE07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5ACF45-14AC-4BCD-8AC3-C69AA31C9477}"/>
              </a:ext>
            </a:extLst>
          </p:cNvPr>
          <p:cNvSpPr/>
          <p:nvPr/>
        </p:nvSpPr>
        <p:spPr>
          <a:xfrm>
            <a:off x="-1" y="1574278"/>
            <a:ext cx="12192001" cy="26772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F018FE25-EB4B-483E-82E4-14835DBBB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481" y="1687138"/>
            <a:ext cx="1929034" cy="58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02EDAC4-F4DD-4DEB-80C6-030F7F969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16225"/>
              </p:ext>
            </p:extLst>
          </p:nvPr>
        </p:nvGraphicFramePr>
        <p:xfrm>
          <a:off x="2244756" y="2384930"/>
          <a:ext cx="7702485" cy="1602637"/>
        </p:xfrm>
        <a:graphic>
          <a:graphicData uri="http://schemas.openxmlformats.org/drawingml/2006/table">
            <a:tbl>
              <a:tblPr firstRow="1" firstCol="1" bandRow="1"/>
              <a:tblGrid>
                <a:gridCol w="7702485">
                  <a:extLst>
                    <a:ext uri="{9D8B030D-6E8A-4147-A177-3AD203B41FA5}">
                      <a16:colId xmlns:a16="http://schemas.microsoft.com/office/drawing/2014/main" val="3224529906"/>
                    </a:ext>
                  </a:extLst>
                </a:gridCol>
              </a:tblGrid>
              <a:tr h="178071">
                <a:tc>
                  <a:txBody>
                    <a:bodyPr/>
                    <a:lstStyle/>
                    <a:p>
                      <a:r>
                        <a:rPr lang="fr-CH" sz="1000" i="1" dirty="0">
                          <a:solidFill>
                            <a:srgbClr val="59626F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</a:t>
                      </a:r>
                      <a:r>
                        <a:rPr lang="en-US" sz="1000" i="1" dirty="0">
                          <a:solidFill>
                            <a:srgbClr val="59626F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Example : g</a:t>
                      </a:r>
                      <a:r>
                        <a:rPr lang="fr-CH" sz="1000" i="1" dirty="0">
                          <a:solidFill>
                            <a:srgbClr val="59626F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et all </a:t>
                      </a:r>
                      <a:r>
                        <a:rPr lang="fr-CH" sz="1000" i="1" dirty="0" err="1">
                          <a:solidFill>
                            <a:srgbClr val="59626F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resources</a:t>
                      </a:r>
                      <a:r>
                        <a:rPr lang="fr-CH" sz="1000" i="1" dirty="0">
                          <a:solidFill>
                            <a:srgbClr val="59626F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l</a:t>
                      </a:r>
                      <a:r>
                        <a:rPr lang="en-US" sz="1000" i="1" dirty="0">
                          <a:solidFill>
                            <a:srgbClr val="59626F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inked to a </a:t>
                      </a:r>
                      <a:r>
                        <a:rPr lang="fr-CH" sz="1000" i="1" dirty="0" err="1">
                          <a:solidFill>
                            <a:srgbClr val="59626F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project</a:t>
                      </a:r>
                      <a:endParaRPr lang="fr-CH" sz="1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062208"/>
                  </a:ext>
                </a:extLst>
              </a:tr>
              <a:tr h="1424566">
                <a:tc>
                  <a:txBody>
                    <a:bodyPr/>
                    <a:lstStyle/>
                    <a:p>
                      <a:r>
                        <a:rPr lang="fr-CH" sz="1000" dirty="0" err="1">
                          <a:solidFill>
                            <a:srgbClr val="D19A66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router</a:t>
                      </a:r>
                      <a:r>
                        <a:rPr lang="fr-CH" sz="1000" dirty="0" err="1">
                          <a:solidFill>
                            <a:srgbClr val="A6B2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fr-CH" sz="1000" dirty="0" err="1">
                          <a:solidFill>
                            <a:srgbClr val="E06C75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get</a:t>
                      </a:r>
                      <a:r>
                        <a:rPr lang="fr-CH" sz="1000" dirty="0">
                          <a:solidFill>
                            <a:srgbClr val="A6B2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                        </a:t>
                      </a:r>
                      <a:r>
                        <a:rPr lang="fr-CH" sz="1000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1. La méthode http (</a:t>
                      </a:r>
                      <a:r>
                        <a:rPr lang="fr-CH" sz="1000" dirty="0" err="1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get</a:t>
                      </a:r>
                      <a:r>
                        <a:rPr lang="fr-CH" sz="1000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post, put, etc.)</a:t>
                      </a:r>
                      <a:br>
                        <a:rPr lang="fr-CH" sz="1000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fr-CH" sz="1000" dirty="0">
                          <a:solidFill>
                            <a:srgbClr val="A6B2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fr-CH" sz="100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'/</a:t>
                      </a:r>
                      <a:r>
                        <a:rPr lang="fr-CH" sz="1000" dirty="0" err="1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projects</a:t>
                      </a:r>
                      <a:r>
                        <a:rPr lang="fr-CH" sz="100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/:</a:t>
                      </a:r>
                      <a:r>
                        <a:rPr lang="fr-CH" sz="1000" dirty="0" err="1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uuid</a:t>
                      </a:r>
                      <a:r>
                        <a:rPr lang="fr-CH" sz="100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/ressources'</a:t>
                      </a:r>
                      <a:r>
                        <a:rPr lang="fr-CH" sz="1000" dirty="0">
                          <a:solidFill>
                            <a:srgbClr val="A6B2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fr-CH" sz="1000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2. Le </a:t>
                      </a:r>
                      <a:r>
                        <a:rPr lang="fr-CH" sz="1000" i="1" dirty="0" err="1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endpoint</a:t>
                      </a:r>
                      <a:r>
                        <a:rPr lang="fr-CH" sz="1000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ou chemin d’accès, il s’agit de l’URL à interroger</a:t>
                      </a:r>
                      <a:br>
                        <a:rPr lang="fr-CH" sz="1000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fr-CH" sz="1000" dirty="0">
                          <a:solidFill>
                            <a:srgbClr val="D19A66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fr-CH" sz="1000" dirty="0" err="1">
                          <a:solidFill>
                            <a:srgbClr val="D19A66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requireAuth</a:t>
                      </a:r>
                      <a:r>
                        <a:rPr lang="fr-CH" sz="1000" dirty="0">
                          <a:solidFill>
                            <a:srgbClr val="A6B2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                  </a:t>
                      </a:r>
                      <a:r>
                        <a:rPr lang="fr-CH" sz="1000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3. Si nécessaire, l’authentification vérifiée par le </a:t>
                      </a:r>
                      <a:r>
                        <a:rPr lang="fr-CH" sz="1000" i="1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middleware</a:t>
                      </a:r>
                      <a:br>
                        <a:rPr lang="fr-CH" sz="1000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fr-CH" sz="1000" dirty="0">
                          <a:solidFill>
                            <a:srgbClr val="D19A66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fr-CH" sz="1000" dirty="0" err="1">
                          <a:solidFill>
                            <a:srgbClr val="61AEEF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requiredRole</a:t>
                      </a:r>
                      <a:r>
                        <a:rPr lang="fr-CH" sz="1000" dirty="0">
                          <a:solidFill>
                            <a:srgbClr val="A6B2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lang="fr-CH" sz="1000" dirty="0">
                          <a:solidFill>
                            <a:srgbClr val="E06C75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ROLE_USER</a:t>
                      </a:r>
                      <a:r>
                        <a:rPr lang="fr-CH" sz="1000" dirty="0">
                          <a:solidFill>
                            <a:srgbClr val="A6B2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),       </a:t>
                      </a:r>
                      <a:r>
                        <a:rPr lang="fr-CH" sz="1000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4. Si nécessaire, le ou les rôles requis par accéder à la requête</a:t>
                      </a:r>
                      <a:br>
                        <a:rPr lang="fr-CH" sz="1000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fr-CH" sz="1000" dirty="0">
                          <a:solidFill>
                            <a:srgbClr val="D19A66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fr-CH" sz="1000" dirty="0" err="1">
                          <a:solidFill>
                            <a:srgbClr val="D19A66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trimRequest</a:t>
                      </a:r>
                      <a:r>
                        <a:rPr lang="fr-CH" sz="1000" dirty="0" err="1">
                          <a:solidFill>
                            <a:srgbClr val="A6B2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fr-CH" sz="1000" dirty="0" err="1">
                          <a:solidFill>
                            <a:srgbClr val="61AEEF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</a:t>
                      </a:r>
                      <a:r>
                        <a:rPr lang="fr-CH" sz="1000" dirty="0">
                          <a:solidFill>
                            <a:srgbClr val="A6B2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              </a:t>
                      </a:r>
                      <a:r>
                        <a:rPr lang="fr-CH" sz="1000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5. Une fonction de « nettoyage » de données reçues</a:t>
                      </a:r>
                      <a:br>
                        <a:rPr lang="fr-CH" sz="1000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fr-CH" sz="1000" dirty="0">
                          <a:solidFill>
                            <a:srgbClr val="D19A66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fr-CH" sz="1000" dirty="0" err="1">
                          <a:solidFill>
                            <a:srgbClr val="D19A66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validateGetProject</a:t>
                      </a:r>
                      <a:r>
                        <a:rPr lang="fr-CH" sz="1000" dirty="0">
                          <a:solidFill>
                            <a:srgbClr val="A6B2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           </a:t>
                      </a:r>
                      <a:r>
                        <a:rPr lang="fr-CH" sz="1000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6. Si nécessaire, une fonction de validation des données reçues</a:t>
                      </a:r>
                      <a:br>
                        <a:rPr lang="fr-CH" sz="1000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fr-CH" sz="1000" dirty="0">
                          <a:solidFill>
                            <a:srgbClr val="D19A66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fr-CH" sz="1000" dirty="0" err="1">
                          <a:solidFill>
                            <a:srgbClr val="61AEEF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getProjectTeams</a:t>
                      </a:r>
                      <a:r>
                        <a:rPr lang="fr-CH" sz="1000" dirty="0">
                          <a:solidFill>
                            <a:srgbClr val="A6B2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</a:t>
                      </a:r>
                      <a:r>
                        <a:rPr lang="fr-CH" sz="1000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7. La fonction à exécuter en cas de validation des étapes précédentes</a:t>
                      </a:r>
                      <a:br>
                        <a:rPr lang="fr-CH" sz="1000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fr-CH" sz="1000" dirty="0">
                          <a:solidFill>
                            <a:srgbClr val="A6B2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  <a:endParaRPr lang="fr-CH" sz="1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916039"/>
                  </a:ext>
                </a:extLst>
              </a:tr>
            </a:tbl>
          </a:graphicData>
        </a:graphic>
      </p:graphicFrame>
      <p:pic>
        <p:nvPicPr>
          <p:cNvPr id="4100" name="Picture 4">
            <a:extLst>
              <a:ext uri="{FF2B5EF4-FFF2-40B4-BE49-F238E27FC236}">
                <a16:creationId xmlns:a16="http://schemas.microsoft.com/office/drawing/2014/main" id="{7BC44198-F0DC-4BBA-ADF1-4F1ABDC7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173" y="5283723"/>
            <a:ext cx="639654" cy="63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rrow: Bent 15">
            <a:extLst>
              <a:ext uri="{FF2B5EF4-FFF2-40B4-BE49-F238E27FC236}">
                <a16:creationId xmlns:a16="http://schemas.microsoft.com/office/drawing/2014/main" id="{058936BD-5338-457C-86FD-2B2D26915923}"/>
              </a:ext>
            </a:extLst>
          </p:cNvPr>
          <p:cNvSpPr/>
          <p:nvPr/>
        </p:nvSpPr>
        <p:spPr>
          <a:xfrm rot="16200000">
            <a:off x="4079563" y="4580315"/>
            <a:ext cx="1120149" cy="1120150"/>
          </a:xfrm>
          <a:prstGeom prst="ben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164585-763D-48DF-82AE-7B8C11F59E5C}"/>
              </a:ext>
            </a:extLst>
          </p:cNvPr>
          <p:cNvSpPr txBox="1"/>
          <p:nvPr/>
        </p:nvSpPr>
        <p:spPr>
          <a:xfrm>
            <a:off x="687800" y="4943581"/>
            <a:ext cx="3391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r">
              <a:buAutoNum type="arabicPeriod"/>
            </a:pPr>
            <a:r>
              <a:rPr lang="fr-CH" dirty="0"/>
              <a:t>POST /login</a:t>
            </a:r>
          </a:p>
          <a:p>
            <a:pPr marL="342900" indent="-342900" algn="r">
              <a:buAutoNum type="arabicPeriod"/>
            </a:pPr>
            <a:r>
              <a:rPr lang="fr-CH" dirty="0"/>
              <a:t>GET /</a:t>
            </a:r>
            <a:r>
              <a:rPr lang="fr-CH" dirty="0" err="1"/>
              <a:t>projects</a:t>
            </a:r>
            <a:r>
              <a:rPr lang="fr-CH" dirty="0"/>
              <a:t>/</a:t>
            </a:r>
            <a:r>
              <a:rPr lang="fr-CH" dirty="0" err="1"/>
              <a:t>uuid</a:t>
            </a:r>
            <a:r>
              <a:rPr lang="fr-CH" dirty="0"/>
              <a:t>/ressources</a:t>
            </a:r>
          </a:p>
        </p:txBody>
      </p:sp>
      <p:sp>
        <p:nvSpPr>
          <p:cNvPr id="21" name="Arrow: Bent 20">
            <a:extLst>
              <a:ext uri="{FF2B5EF4-FFF2-40B4-BE49-F238E27FC236}">
                <a16:creationId xmlns:a16="http://schemas.microsoft.com/office/drawing/2014/main" id="{B1B303EA-B9B3-40D0-88D0-CED46D4E7124}"/>
              </a:ext>
            </a:extLst>
          </p:cNvPr>
          <p:cNvSpPr/>
          <p:nvPr/>
        </p:nvSpPr>
        <p:spPr>
          <a:xfrm rot="10800000">
            <a:off x="6931707" y="4722213"/>
            <a:ext cx="1120149" cy="1120150"/>
          </a:xfrm>
          <a:prstGeom prst="ben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FD27BD-E586-469F-868B-8A8EEA4B9833}"/>
              </a:ext>
            </a:extLst>
          </p:cNvPr>
          <p:cNvSpPr txBox="1"/>
          <p:nvPr/>
        </p:nvSpPr>
        <p:spPr>
          <a:xfrm>
            <a:off x="8251360" y="4817224"/>
            <a:ext cx="21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Header / </a:t>
            </a:r>
            <a:r>
              <a:rPr lang="fr-CH" dirty="0" err="1"/>
              <a:t>Status</a:t>
            </a:r>
            <a:endParaRPr lang="fr-CH" dirty="0"/>
          </a:p>
          <a:p>
            <a:r>
              <a:rPr lang="fr-CH" dirty="0"/>
              <a:t>JSON Object or </a:t>
            </a:r>
            <a:r>
              <a:rPr lang="fr-CH" dirty="0" err="1"/>
              <a:t>error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580315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0120A7-E857-48D5-99A1-B4594298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Problèmes rencontrés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4F5719-B4BC-400E-B6FF-D06103FFA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66120" cy="4351338"/>
          </a:xfrm>
        </p:spPr>
        <p:txBody>
          <a:bodyPr/>
          <a:lstStyle/>
          <a:p>
            <a:r>
              <a:rPr lang="fr-CH" dirty="0"/>
              <a:t>Mise en place de la structure (</a:t>
            </a:r>
            <a:r>
              <a:rPr lang="fr-CH" sz="2000" i="1" dirty="0" err="1"/>
              <a:t>contollers</a:t>
            </a:r>
            <a:r>
              <a:rPr lang="fr-CH" sz="2000" i="1" dirty="0"/>
              <a:t>, middlewares, </a:t>
            </a:r>
            <a:r>
              <a:rPr lang="fr-CH" sz="2000" i="1" dirty="0" err="1"/>
              <a:t>models</a:t>
            </a:r>
            <a:r>
              <a:rPr lang="fr-CH" dirty="0"/>
              <a:t>) plus longue que prévue </a:t>
            </a:r>
          </a:p>
          <a:p>
            <a:r>
              <a:rPr lang="fr-CH" i="1" dirty="0" err="1"/>
              <a:t>Neode</a:t>
            </a:r>
            <a:r>
              <a:rPr lang="fr-CH" dirty="0"/>
              <a:t> pas complet, nécessitant d’écrire plusieurs requêtes « à la main »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81104A-71B3-4FD7-97A2-31789FEB8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66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0120A7-E857-48D5-99A1-B4594298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Bilan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81104A-71B3-4FD7-97A2-31789FEB8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C7AF6B21-444D-429D-98BD-4DA9F48192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2250842"/>
              </p:ext>
            </p:extLst>
          </p:nvPr>
        </p:nvGraphicFramePr>
        <p:xfrm>
          <a:off x="838200" y="1825624"/>
          <a:ext cx="10515600" cy="971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42203317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223105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02158075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71009267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736827570"/>
                    </a:ext>
                  </a:extLst>
                </a:gridCol>
              </a:tblGrid>
              <a:tr h="485682">
                <a:tc>
                  <a:txBody>
                    <a:bodyPr/>
                    <a:lstStyle/>
                    <a:p>
                      <a:pPr algn="ctr"/>
                      <a:r>
                        <a:rPr lang="fr-CH" dirty="0" err="1"/>
                        <a:t>MariaDB</a:t>
                      </a:r>
                      <a:endParaRPr lang="fr-CH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Neo4j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 err="1"/>
                        <a:t>Sequelize</a:t>
                      </a:r>
                      <a:endParaRPr lang="fr-CH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 err="1"/>
                        <a:t>Neode</a:t>
                      </a:r>
                      <a:endParaRPr lang="fr-CH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Express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1896363"/>
                  </a:ext>
                </a:extLst>
              </a:tr>
              <a:tr h="485682"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✔️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✔️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✔️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✔️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772622"/>
                  </a:ext>
                </a:extLst>
              </a:tr>
            </a:tbl>
          </a:graphicData>
        </a:graphic>
      </p:graphicFrame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02499A0E-88AD-4B0E-A28E-D39D5F09B5D6}"/>
              </a:ext>
            </a:extLst>
          </p:cNvPr>
          <p:cNvSpPr txBox="1">
            <a:spLocks/>
          </p:cNvSpPr>
          <p:nvPr/>
        </p:nvSpPr>
        <p:spPr>
          <a:xfrm>
            <a:off x="839788" y="3236259"/>
            <a:ext cx="10514012" cy="28510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/>
              <a:t>Express est un </a:t>
            </a:r>
            <a:r>
              <a:rPr lang="fr-CH" i="1" dirty="0" err="1"/>
              <a:t>framework</a:t>
            </a:r>
            <a:r>
              <a:rPr lang="fr-CH" dirty="0"/>
              <a:t> minimaliste mais puissant, facile à prendre en main et pérenne</a:t>
            </a:r>
          </a:p>
          <a:p>
            <a:r>
              <a:rPr lang="fr-CH" dirty="0"/>
              <a:t>Le couple </a:t>
            </a:r>
            <a:r>
              <a:rPr lang="fr-CH" dirty="0" err="1"/>
              <a:t>MariaDB</a:t>
            </a:r>
            <a:r>
              <a:rPr lang="fr-CH" dirty="0"/>
              <a:t> / Neo4j fonctionne très bien pour la persistance des données de ce projet</a:t>
            </a:r>
          </a:p>
          <a:p>
            <a:r>
              <a:rPr lang="fr-CH" dirty="0"/>
              <a:t>Il est faudrait trouver une alternative à </a:t>
            </a:r>
            <a:r>
              <a:rPr lang="fr-CH" i="1" dirty="0" err="1"/>
              <a:t>Neode</a:t>
            </a:r>
            <a:r>
              <a:rPr lang="fr-CH" i="1" dirty="0"/>
              <a:t>, soit </a:t>
            </a:r>
            <a:r>
              <a:rPr lang="fr-CH" dirty="0"/>
              <a:t>un OGM plus complet soit en écrivant les requêtes </a:t>
            </a:r>
            <a:r>
              <a:rPr lang="fr-CH" i="1" dirty="0" err="1"/>
              <a:t>Cypher</a:t>
            </a:r>
            <a:r>
              <a:rPr lang="fr-CH" dirty="0"/>
              <a:t> directement</a:t>
            </a:r>
          </a:p>
        </p:txBody>
      </p:sp>
    </p:spTree>
    <p:extLst>
      <p:ext uri="{BB962C8B-B14F-4D97-AF65-F5344CB8AC3E}">
        <p14:creationId xmlns:p14="http://schemas.microsoft.com/office/powerpoint/2010/main" val="2060867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DA89D-3377-8F4D-A8A8-43D574847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Front-end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F90EB-6A52-B845-868B-A4A4F98EB4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 err="1"/>
              <a:t>Développement</a:t>
            </a:r>
            <a:r>
              <a:rPr lang="en-US" i="1" dirty="0"/>
              <a:t> de </a:t>
            </a:r>
            <a:r>
              <a:rPr lang="en-US" i="1" dirty="0" err="1"/>
              <a:t>l’application</a:t>
            </a:r>
            <a:r>
              <a:rPr lang="en-US" i="1" dirty="0"/>
              <a:t> </a:t>
            </a:r>
            <a:r>
              <a:rPr lang="en-US" i="1" dirty="0" err="1"/>
              <a:t>cliente</a:t>
            </a:r>
            <a:r>
              <a:rPr lang="en-US" i="1" dirty="0"/>
              <a:t> avec </a:t>
            </a:r>
            <a:r>
              <a:rPr lang="en-US" i="1" dirty="0" err="1"/>
              <a:t>TailwindCSS</a:t>
            </a:r>
            <a:r>
              <a:rPr lang="en-US" i="1" dirty="0"/>
              <a:t> et Vue.js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FFB971-1E4D-8441-9F5C-BC1A018A8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236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33E6A-4991-4249-9CA7-5143B4073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/>
              <a:t>TailwindCSS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FC73D86C-3B34-C246-A7DF-A44521001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09457" cy="4351338"/>
          </a:xfrm>
        </p:spPr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prise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main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rapide</a:t>
            </a:r>
            <a:r>
              <a:rPr lang="en-US" dirty="0"/>
              <a:t> et super intuitive</a:t>
            </a:r>
          </a:p>
          <a:p>
            <a:r>
              <a:rPr lang="en-US" dirty="0"/>
              <a:t>Les interfaces </a:t>
            </a:r>
            <a:r>
              <a:rPr lang="en-US" dirty="0" err="1"/>
              <a:t>sont</a:t>
            </a:r>
            <a:r>
              <a:rPr lang="en-US" dirty="0"/>
              <a:t> </a:t>
            </a:r>
            <a:r>
              <a:rPr lang="en-US" dirty="0" err="1"/>
              <a:t>propres</a:t>
            </a:r>
            <a:r>
              <a:rPr lang="en-US" dirty="0"/>
              <a:t> et </a:t>
            </a:r>
            <a:r>
              <a:rPr lang="en-US" dirty="0" err="1"/>
              <a:t>complète</a:t>
            </a:r>
            <a:endParaRPr lang="en-US" dirty="0"/>
          </a:p>
          <a:p>
            <a:r>
              <a:rPr lang="en-US" dirty="0"/>
              <a:t>Pas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besoin</a:t>
            </a:r>
            <a:r>
              <a:rPr lang="en-US" dirty="0"/>
              <a:t> </a:t>
            </a:r>
            <a:r>
              <a:rPr lang="en-US" dirty="0" err="1"/>
              <a:t>d’écrire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seule</a:t>
            </a:r>
            <a:r>
              <a:rPr lang="en-US" dirty="0"/>
              <a:t> </a:t>
            </a:r>
            <a:r>
              <a:rPr lang="en-US" dirty="0" err="1"/>
              <a:t>ligne</a:t>
            </a:r>
            <a:r>
              <a:rPr lang="en-US" dirty="0"/>
              <a:t> de CSS !</a:t>
            </a:r>
          </a:p>
          <a:p>
            <a:r>
              <a:rPr lang="en-US" dirty="0" err="1"/>
              <a:t>L’integration</a:t>
            </a:r>
            <a:r>
              <a:rPr lang="en-US" dirty="0"/>
              <a:t> avec </a:t>
            </a:r>
            <a:r>
              <a:rPr lang="en-US" i="1" dirty="0"/>
              <a:t>Vue.js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transparente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A21035-9C21-F042-AB36-1637C4AA0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AC6FC2-0DE5-4BD0-BDF5-BDBC37E154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3621" y="1690687"/>
            <a:ext cx="5991830" cy="4486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8842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33E6A-4991-4249-9CA7-5143B4073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/>
              <a:t>TailwindCSS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FC73D86C-3B34-C246-A7DF-A44521001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85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… </a:t>
            </a:r>
            <a:r>
              <a:rPr lang="en-US" dirty="0" err="1"/>
              <a:t>mais</a:t>
            </a:r>
            <a:r>
              <a:rPr lang="en-US" dirty="0"/>
              <a:t> les templates </a:t>
            </a:r>
            <a:r>
              <a:rPr lang="en-US" dirty="0" err="1"/>
              <a:t>devienent</a:t>
            </a:r>
            <a:r>
              <a:rPr lang="en-US" dirty="0"/>
              <a:t> </a:t>
            </a:r>
            <a:r>
              <a:rPr lang="en-US" dirty="0" err="1"/>
              <a:t>très</a:t>
            </a:r>
            <a:r>
              <a:rPr lang="en-US" dirty="0"/>
              <a:t> </a:t>
            </a:r>
            <a:r>
              <a:rPr lang="en-US" dirty="0" err="1"/>
              <a:t>vite</a:t>
            </a:r>
            <a:r>
              <a:rPr lang="en-US" dirty="0"/>
              <a:t> </a:t>
            </a:r>
            <a:r>
              <a:rPr lang="en-US" dirty="0" err="1"/>
              <a:t>surchargés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A21035-9C21-F042-AB36-1637C4AA0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B5F407-A2A7-4A50-9BEA-0FFB2592F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210" y="2451417"/>
            <a:ext cx="7095579" cy="3513953"/>
          </a:xfrm>
          <a:prstGeom prst="rect">
            <a:avLst/>
          </a:prstGeom>
        </p:spPr>
      </p:pic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CE365881-1035-4DB6-A1B2-4984D5D671E0}"/>
              </a:ext>
            </a:extLst>
          </p:cNvPr>
          <p:cNvSpPr txBox="1">
            <a:spLocks/>
          </p:cNvSpPr>
          <p:nvPr/>
        </p:nvSpPr>
        <p:spPr>
          <a:xfrm>
            <a:off x="4724400" y="6093779"/>
            <a:ext cx="2952206" cy="3179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+ de </a:t>
            </a:r>
            <a:r>
              <a:rPr lang="en-US" sz="1800" dirty="0">
                <a:solidFill>
                  <a:srgbClr val="C00000"/>
                </a:solidFill>
              </a:rPr>
              <a:t>60%</a:t>
            </a:r>
            <a:r>
              <a:rPr lang="en-US" sz="1800" dirty="0"/>
              <a:t> du code ci-dessus!</a:t>
            </a:r>
          </a:p>
        </p:txBody>
      </p:sp>
    </p:spTree>
    <p:extLst>
      <p:ext uri="{BB962C8B-B14F-4D97-AF65-F5344CB8AC3E}">
        <p14:creationId xmlns:p14="http://schemas.microsoft.com/office/powerpoint/2010/main" val="2890003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0E801-6179-484C-A152-898062565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Vue.js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C7E8996-4129-DF47-8668-20168A805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0" indent="-285750"/>
            <a:r>
              <a:rPr lang="en-US" dirty="0">
                <a:highlight>
                  <a:srgbClr val="FFFF00"/>
                </a:highlight>
              </a:rPr>
              <a:t>TODO</a:t>
            </a:r>
          </a:p>
          <a:p>
            <a:pPr marL="285750" lvl="0" indent="-285750"/>
            <a:r>
              <a:rPr lang="en-US" dirty="0" err="1">
                <a:highlight>
                  <a:srgbClr val="FFFF00"/>
                </a:highlight>
              </a:rPr>
              <a:t>Multilingue</a:t>
            </a:r>
            <a:r>
              <a:rPr lang="en-US" dirty="0">
                <a:highlight>
                  <a:srgbClr val="FFFF00"/>
                </a:highlight>
              </a:rPr>
              <a:t> ?</a:t>
            </a:r>
          </a:p>
          <a:p>
            <a:pPr marL="285750" lvl="0" indent="-285750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F02BF5-A004-6941-A5D9-46D1E58DA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306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0120A7-E857-48D5-99A1-B4594298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Problèmes rencontrés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01AE5BB-56A5-4975-A581-40FC19A7B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Prise en main difficile de </a:t>
            </a:r>
            <a:r>
              <a:rPr lang="fr-CH" i="1" dirty="0" err="1"/>
              <a:t>Vuex</a:t>
            </a:r>
            <a:endParaRPr lang="fr-CH" i="1" dirty="0"/>
          </a:p>
          <a:p>
            <a:r>
              <a:rPr lang="fr-CH" dirty="0"/>
              <a:t>Débogueur mal pris en charge par l’IDE </a:t>
            </a:r>
          </a:p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81104A-71B3-4FD7-97A2-31789FEB8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72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0120A7-E857-48D5-99A1-B4594298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Bilan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81104A-71B3-4FD7-97A2-31789FEB8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C7AF6B21-444D-429D-98BD-4DA9F48192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3402241"/>
              </p:ext>
            </p:extLst>
          </p:nvPr>
        </p:nvGraphicFramePr>
        <p:xfrm>
          <a:off x="838200" y="1825625"/>
          <a:ext cx="10515600" cy="1325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42203317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223105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02158075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71009267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736827570"/>
                    </a:ext>
                  </a:extLst>
                </a:gridCol>
              </a:tblGrid>
              <a:tr h="808096">
                <a:tc>
                  <a:txBody>
                    <a:bodyPr/>
                    <a:lstStyle/>
                    <a:p>
                      <a:pPr algn="ctr"/>
                      <a:r>
                        <a:rPr lang="fr-CH" dirty="0" err="1"/>
                        <a:t>Tailwind</a:t>
                      </a:r>
                      <a:r>
                        <a:rPr lang="fr-CH" dirty="0"/>
                        <a:t> CSS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Vue.js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 err="1"/>
                        <a:t>axios</a:t>
                      </a:r>
                      <a:r>
                        <a:rPr lang="fr-CH" dirty="0"/>
                        <a:t> </a:t>
                      </a:r>
                      <a:br>
                        <a:rPr lang="fr-CH" dirty="0"/>
                      </a:br>
                      <a:r>
                        <a:rPr lang="fr-CH" sz="1400" dirty="0"/>
                        <a:t>(Requêtes HTTP)</a:t>
                      </a:r>
                      <a:endParaRPr lang="fr-CH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vue-i18n</a:t>
                      </a:r>
                      <a:br>
                        <a:rPr lang="fr-CH" dirty="0"/>
                      </a:br>
                      <a:r>
                        <a:rPr kumimoji="0" lang="fr-CH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(Multilinguisme)</a:t>
                      </a:r>
                      <a:endParaRPr lang="fr-CH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CH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yup</a:t>
                      </a:r>
                      <a:br>
                        <a:rPr kumimoji="0" lang="fr-CH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fr-CH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(Validation formulaires)</a:t>
                      </a:r>
                      <a:endParaRPr kumimoji="0" lang="fr-CH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1896363"/>
                  </a:ext>
                </a:extLst>
              </a:tr>
              <a:tr h="517466"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⚠️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✔️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✔️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✔️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✔️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772622"/>
                  </a:ext>
                </a:extLst>
              </a:tr>
            </a:tbl>
          </a:graphicData>
        </a:graphic>
      </p:graphicFrame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3F6D32BF-E99E-4D1A-AAD2-A77EE6C039FA}"/>
              </a:ext>
            </a:extLst>
          </p:cNvPr>
          <p:cNvSpPr txBox="1">
            <a:spLocks/>
          </p:cNvSpPr>
          <p:nvPr/>
        </p:nvSpPr>
        <p:spPr>
          <a:xfrm>
            <a:off x="839788" y="3429000"/>
            <a:ext cx="10514012" cy="23353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i="1" dirty="0"/>
              <a:t>Vue.js </a:t>
            </a:r>
            <a:r>
              <a:rPr lang="fr-FR" dirty="0"/>
              <a:t>adopte les meilleurs compromis entre puissance, simplicité d’apprentissage et plaisir d’utilisation</a:t>
            </a:r>
            <a:endParaRPr lang="fr-CH" i="1" dirty="0"/>
          </a:p>
          <a:p>
            <a:r>
              <a:rPr lang="fr-CH" i="1" dirty="0" err="1"/>
              <a:t>Talwind</a:t>
            </a:r>
            <a:r>
              <a:rPr lang="fr-CH" dirty="0"/>
              <a:t> risque d’être difficile à maintenir, une alternative serait de repartir sur </a:t>
            </a:r>
            <a:r>
              <a:rPr lang="fr-CH" i="1" dirty="0"/>
              <a:t>Bootstrap</a:t>
            </a:r>
          </a:p>
          <a:p>
            <a:r>
              <a:rPr lang="fr-CH" dirty="0"/>
              <a:t>L’utilisation de</a:t>
            </a:r>
            <a:r>
              <a:rPr lang="fr-CH" i="1" dirty="0"/>
              <a:t> </a:t>
            </a:r>
            <a:r>
              <a:rPr lang="fr-CH" i="1" dirty="0" err="1"/>
              <a:t>TypeScript</a:t>
            </a:r>
            <a:r>
              <a:rPr lang="fr-CH" i="1" dirty="0"/>
              <a:t> </a:t>
            </a:r>
            <a:r>
              <a:rPr lang="fr-CH" dirty="0"/>
              <a:t>avec</a:t>
            </a:r>
            <a:r>
              <a:rPr lang="fr-CH" i="1" dirty="0"/>
              <a:t> Vue.js</a:t>
            </a:r>
            <a:r>
              <a:rPr lang="fr-CH" dirty="0"/>
              <a:t> serait un bon plus</a:t>
            </a:r>
          </a:p>
        </p:txBody>
      </p:sp>
    </p:spTree>
    <p:extLst>
      <p:ext uri="{BB962C8B-B14F-4D97-AF65-F5344CB8AC3E}">
        <p14:creationId xmlns:p14="http://schemas.microsoft.com/office/powerpoint/2010/main" val="1823578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DA89D-3377-8F4D-A8A8-43D574847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Déploiement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F90EB-6A52-B845-868B-A4A4F98EB4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Assemblage et </a:t>
            </a:r>
            <a:r>
              <a:rPr lang="en-US" i="1" dirty="0" err="1"/>
              <a:t>déploiement</a:t>
            </a:r>
            <a:r>
              <a:rPr lang="en-US" i="1" dirty="0"/>
              <a:t> </a:t>
            </a:r>
            <a:r>
              <a:rPr lang="en-US" i="1" dirty="0" err="1"/>
              <a:t>en</a:t>
            </a:r>
            <a:r>
              <a:rPr lang="en-US" i="1" dirty="0"/>
              <a:t> </a:t>
            </a:r>
            <a:r>
              <a:rPr lang="en-US" i="1" dirty="0" err="1"/>
              <a:t>une</a:t>
            </a:r>
            <a:r>
              <a:rPr lang="en-US" i="1" dirty="0"/>
              <a:t> </a:t>
            </a:r>
            <a:r>
              <a:rPr lang="en-US" i="1" dirty="0" err="1"/>
              <a:t>seule</a:t>
            </a:r>
            <a:r>
              <a:rPr lang="en-US" i="1" dirty="0"/>
              <a:t> </a:t>
            </a:r>
            <a:r>
              <a:rPr lang="en-US" i="1" dirty="0" err="1"/>
              <a:t>ligne</a:t>
            </a:r>
            <a:r>
              <a:rPr lang="en-US" i="1" dirty="0"/>
              <a:t> avec Docker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FFB971-1E4D-8441-9F5C-BC1A018A8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471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A21B-E551-D240-BF88-624B73CE4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Contexte</a:t>
            </a:r>
            <a:r>
              <a:rPr lang="en-US" dirty="0"/>
              <a:t> et </a:t>
            </a:r>
            <a:r>
              <a:rPr lang="en-US" dirty="0" err="1"/>
              <a:t>objectifs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EF2EE-B71E-0D45-9567-DBFED07C4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300" i="1" dirty="0" err="1"/>
              <a:t>Plateforme</a:t>
            </a:r>
            <a:r>
              <a:rPr lang="en-US" sz="2300" i="1" dirty="0"/>
              <a:t> web de communication </a:t>
            </a:r>
            <a:r>
              <a:rPr lang="en-US" sz="2300" i="1" dirty="0" err="1"/>
              <a:t>directe</a:t>
            </a:r>
            <a:r>
              <a:rPr lang="en-US" sz="2300" i="1" dirty="0"/>
              <a:t> entre </a:t>
            </a:r>
            <a:r>
              <a:rPr lang="en-US" sz="2300" i="1" dirty="0" err="1"/>
              <a:t>mandants</a:t>
            </a:r>
            <a:r>
              <a:rPr lang="en-US" sz="2300" i="1" dirty="0"/>
              <a:t> et </a:t>
            </a:r>
            <a:r>
              <a:rPr lang="en-US" sz="2300" i="1" dirty="0" err="1"/>
              <a:t>équipes</a:t>
            </a:r>
            <a:r>
              <a:rPr lang="en-US" sz="2300" i="1" dirty="0"/>
              <a:t> de </a:t>
            </a:r>
            <a:r>
              <a:rPr lang="en-US" sz="2300" i="1" dirty="0" err="1"/>
              <a:t>développeurs</a:t>
            </a:r>
            <a:endParaRPr lang="en-US" sz="23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C3FFBB-616F-E944-9755-48114E906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98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B6F73-465D-B94E-A87B-F39104D62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98" y="694909"/>
            <a:ext cx="4680473" cy="1325563"/>
          </a:xfrm>
        </p:spPr>
        <p:txBody>
          <a:bodyPr>
            <a:normAutofit/>
          </a:bodyPr>
          <a:lstStyle/>
          <a:p>
            <a:r>
              <a:rPr lang="en-US" dirty="0"/>
              <a:t>Docker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0B60BE-670C-7649-BD7F-4DBB2F7306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16207" y="1809589"/>
            <a:ext cx="3359585" cy="48608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>
            <a:normAutofit fontScale="77500" lnSpcReduction="20000"/>
          </a:bodyPr>
          <a:lstStyle/>
          <a:p>
            <a:pPr marL="0" lvl="0" indent="0" algn="ctr">
              <a:buNone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$ docker-compose 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AEAC17-B906-5542-BF56-94E39053C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</p:spPr>
        <p:txBody>
          <a:bodyPr/>
          <a:lstStyle/>
          <a:p>
            <a:fld id="{AD41FA0F-3A8C-4D43-A174-5B152CC3FE07}" type="slidenum">
              <a:rPr lang="en-US" smtClean="0">
                <a:solidFill>
                  <a:srgbClr val="898989"/>
                </a:solidFill>
              </a:rPr>
              <a:t>19</a:t>
            </a:fld>
            <a:endParaRPr lang="en-US" dirty="0">
              <a:solidFill>
                <a:srgbClr val="898989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702888-1E1D-4E10-A4CB-22F0287D2A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794"/>
          <a:stretch/>
        </p:blipFill>
        <p:spPr>
          <a:xfrm>
            <a:off x="990382" y="2519760"/>
            <a:ext cx="4811867" cy="3294037"/>
          </a:xfrm>
          <a:prstGeom prst="rect">
            <a:avLst/>
          </a:prstGeom>
        </p:spPr>
      </p:pic>
      <p:sp>
        <p:nvSpPr>
          <p:cNvPr id="10" name="Content Placeholder 14">
            <a:extLst>
              <a:ext uri="{FF2B5EF4-FFF2-40B4-BE49-F238E27FC236}">
                <a16:creationId xmlns:a16="http://schemas.microsoft.com/office/drawing/2014/main" id="{8E650639-5A55-4ED6-9436-1D818F7D68DE}"/>
              </a:ext>
            </a:extLst>
          </p:cNvPr>
          <p:cNvSpPr txBox="1">
            <a:spLocks/>
          </p:cNvSpPr>
          <p:nvPr/>
        </p:nvSpPr>
        <p:spPr>
          <a:xfrm>
            <a:off x="6389754" y="2931459"/>
            <a:ext cx="4966348" cy="2613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Start MariaDB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Start Neo4j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the </a:t>
            </a:r>
            <a:r>
              <a:rPr lang="en-US" i="1" dirty="0"/>
              <a:t>back-end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Populate databases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Serve the </a:t>
            </a:r>
            <a:r>
              <a:rPr lang="en-US" i="1" dirty="0"/>
              <a:t>front-end</a:t>
            </a:r>
          </a:p>
        </p:txBody>
      </p:sp>
    </p:spTree>
    <p:extLst>
      <p:ext uri="{BB962C8B-B14F-4D97-AF65-F5344CB8AC3E}">
        <p14:creationId xmlns:p14="http://schemas.microsoft.com/office/powerpoint/2010/main" val="4286133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0120A7-E857-48D5-99A1-B4594298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Problèmes rencontrés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EA91E8-2024-433D-8BB6-8A0427437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Service d’hébergements en ligne ne permettant pas de répondre à l’</a:t>
            </a:r>
            <a:r>
              <a:rPr lang="fr-FR" dirty="0"/>
              <a:t>architecture incluant le serveur </a:t>
            </a:r>
            <a:r>
              <a:rPr lang="fr-FR" i="1" dirty="0"/>
              <a:t>Express</a:t>
            </a:r>
            <a:r>
              <a:rPr lang="fr-FR" dirty="0"/>
              <a:t> et deux bases de données</a:t>
            </a:r>
            <a:endParaRPr lang="fr-CH" dirty="0"/>
          </a:p>
          <a:p>
            <a:r>
              <a:rPr lang="fr-FR" dirty="0"/>
              <a:t>La rédaction du fichier </a:t>
            </a:r>
            <a:r>
              <a:rPr lang="fr-CH" i="1" dirty="0"/>
              <a:t>docker-compose </a:t>
            </a:r>
            <a:r>
              <a:rPr lang="fr-FR" dirty="0"/>
              <a:t>fut laborieuse pour obtenir </a:t>
            </a:r>
            <a:r>
              <a:rPr lang="fr-FR" strike="sngStrike" dirty="0"/>
              <a:t>quatre</a:t>
            </a:r>
            <a:r>
              <a:rPr lang="fr-FR" dirty="0"/>
              <a:t> </a:t>
            </a:r>
            <a:r>
              <a:rPr lang="fr-FR" dirty="0" err="1"/>
              <a:t>cinque</a:t>
            </a:r>
            <a:r>
              <a:rPr lang="fr-FR" dirty="0"/>
              <a:t> conteneurs entièrement fonctionnels</a:t>
            </a:r>
            <a:endParaRPr lang="fr-CH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81104A-71B3-4FD7-97A2-31789FEB8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587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0120A7-E857-48D5-99A1-B4594298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Bilan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81104A-71B3-4FD7-97A2-31789FEB8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C7AF6B21-444D-429D-98BD-4DA9F48192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5491328"/>
              </p:ext>
            </p:extLst>
          </p:nvPr>
        </p:nvGraphicFramePr>
        <p:xfrm>
          <a:off x="1889760" y="1822450"/>
          <a:ext cx="8412480" cy="1325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42203317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223105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02158075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710092676"/>
                    </a:ext>
                  </a:extLst>
                </a:gridCol>
              </a:tblGrid>
              <a:tr h="808096"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Docker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 err="1"/>
                        <a:t>Netlify</a:t>
                      </a:r>
                      <a:endParaRPr lang="fr-CH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 err="1"/>
                        <a:t>Heroku</a:t>
                      </a:r>
                      <a:endParaRPr lang="fr-CH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Synology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1896363"/>
                  </a:ext>
                </a:extLst>
              </a:tr>
              <a:tr h="517466"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✔️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✔️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⚠️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772622"/>
                  </a:ext>
                </a:extLst>
              </a:tr>
            </a:tbl>
          </a:graphicData>
        </a:graphic>
      </p:graphicFrame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3F6D32BF-E99E-4D1A-AAD2-A77EE6C039FA}"/>
              </a:ext>
            </a:extLst>
          </p:cNvPr>
          <p:cNvSpPr txBox="1">
            <a:spLocks/>
          </p:cNvSpPr>
          <p:nvPr/>
        </p:nvSpPr>
        <p:spPr>
          <a:xfrm>
            <a:off x="839788" y="3429000"/>
            <a:ext cx="10514012" cy="23353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i="1" dirty="0"/>
              <a:t>Docker</a:t>
            </a:r>
            <a:r>
              <a:rPr lang="fr-CH" dirty="0"/>
              <a:t>, une fois mis en place, permet de gagner un temps et une facilité de déploiement considérable</a:t>
            </a:r>
          </a:p>
          <a:p>
            <a:r>
              <a:rPr lang="fr-CH" dirty="0"/>
              <a:t>Le déploiement sur un Synology est une solution de développent acceptable mais non pérenne</a:t>
            </a:r>
          </a:p>
          <a:p>
            <a:r>
              <a:rPr lang="fr-CH" dirty="0"/>
              <a:t>Il serait judicieux d’analyser des solutions Cloud pour une mise en production</a:t>
            </a:r>
          </a:p>
        </p:txBody>
      </p:sp>
    </p:spTree>
    <p:extLst>
      <p:ext uri="{BB962C8B-B14F-4D97-AF65-F5344CB8AC3E}">
        <p14:creationId xmlns:p14="http://schemas.microsoft.com/office/powerpoint/2010/main" val="1955271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5C439-EFBB-0C47-98C2-D3797FFA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Résultats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45E1CB-9055-5548-8134-65148C3DE0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Respect des objectives, gestion et planification, </a:t>
            </a:r>
            <a:r>
              <a:rPr lang="fr-CH" i="1" dirty="0"/>
              <a:t>améliorations possibles</a:t>
            </a:r>
            <a:endParaRPr lang="en-US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92A75-6EC5-CD48-87E6-C93FD6FFE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162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D3440-9074-4694-8364-F726502F7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Objectifs du cahier des charges</a:t>
            </a:r>
            <a:endParaRPr lang="fr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F8B42-54FA-48DD-BBF0-C6B356B35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CH" sz="2400" dirty="0"/>
              <a:t>✔️ </a:t>
            </a:r>
            <a:r>
              <a:rPr lang="fr-FR" sz="2400" dirty="0"/>
              <a:t>Réaliser une étude de marché sommaire</a:t>
            </a:r>
          </a:p>
          <a:p>
            <a:pPr marL="0" indent="0">
              <a:buNone/>
            </a:pPr>
            <a:r>
              <a:rPr lang="fr-CH" sz="2400" dirty="0"/>
              <a:t>✔️ </a:t>
            </a:r>
            <a:r>
              <a:rPr lang="fr-FR" sz="2400" dirty="0"/>
              <a:t>Analyser via un "</a:t>
            </a:r>
            <a:r>
              <a:rPr lang="fr-FR" sz="2400" i="1" dirty="0"/>
              <a:t>State of the art" </a:t>
            </a:r>
            <a:r>
              <a:rPr lang="fr-FR" sz="2400" dirty="0"/>
              <a:t>les différentes techniques permettant le</a:t>
            </a:r>
            <a:br>
              <a:rPr lang="fr-FR" sz="2400" dirty="0"/>
            </a:br>
            <a:r>
              <a:rPr lang="fr-FR" sz="2400" dirty="0"/>
              <a:t>       développement d’applications web en 2021</a:t>
            </a:r>
          </a:p>
          <a:p>
            <a:pPr marL="0" indent="0">
              <a:buNone/>
            </a:pPr>
            <a:r>
              <a:rPr lang="fr-CH" sz="2400" dirty="0"/>
              <a:t>✔️ </a:t>
            </a:r>
            <a:r>
              <a:rPr lang="fr-FR" sz="2400" dirty="0"/>
              <a:t>Définir la structure et la technologie de la ou des base(s) de données à utiliser</a:t>
            </a:r>
          </a:p>
          <a:p>
            <a:pPr marL="0" indent="0">
              <a:buNone/>
            </a:pPr>
            <a:r>
              <a:rPr lang="fr-CH" sz="2400" dirty="0"/>
              <a:t>✔️ </a:t>
            </a:r>
            <a:r>
              <a:rPr lang="fr-FR" sz="2400" dirty="0"/>
              <a:t>Développer une première version de l’application web client-serveur</a:t>
            </a:r>
          </a:p>
          <a:p>
            <a:pPr marL="0" indent="0">
              <a:buNone/>
            </a:pPr>
            <a:r>
              <a:rPr lang="fr-CH" sz="2400" dirty="0"/>
              <a:t>✔️ </a:t>
            </a:r>
            <a:r>
              <a:rPr lang="fr-FR" sz="2400" dirty="0"/>
              <a:t>Proposer des améliorations et/ou d'autres fonctionnalités à développer dans </a:t>
            </a:r>
            <a:br>
              <a:rPr lang="fr-FR" sz="2400" dirty="0"/>
            </a:br>
            <a:r>
              <a:rPr lang="fr-FR" sz="2400" dirty="0"/>
              <a:t>       des versions postérieures de l’application web</a:t>
            </a:r>
            <a:endParaRPr lang="fr-CH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1C2DC-4AED-4B2F-9F31-2CB333278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634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D3440-9074-4694-8364-F726502F7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Planification et gestion</a:t>
            </a:r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1C2DC-4AED-4B2F-9F31-2CB333278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24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C8F49D7-2F6D-407D-9F56-3F688A223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690687"/>
            <a:ext cx="10176095" cy="3608144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6DC558-0406-4F20-8EB8-5C6B726440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0" r="844" b="4753"/>
          <a:stretch/>
        </p:blipFill>
        <p:spPr>
          <a:xfrm>
            <a:off x="6216014" y="4814277"/>
            <a:ext cx="5097283" cy="1325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3785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D3440-9074-4694-8364-F726502F7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Résultats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F8B42-54FA-48DD-BBF0-C6B356B35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choix technologiques effectués et le résultat obtenu sont convainquant</a:t>
            </a:r>
          </a:p>
          <a:p>
            <a:r>
              <a:rPr lang="fr-FR" dirty="0"/>
              <a:t>Le </a:t>
            </a:r>
            <a:r>
              <a:rPr lang="fr-FR" i="1" dirty="0"/>
              <a:t>JavaScript</a:t>
            </a:r>
            <a:r>
              <a:rPr lang="fr-FR" dirty="0"/>
              <a:t> reste un langage complexe et long à mettre en place même au travers de </a:t>
            </a:r>
            <a:r>
              <a:rPr lang="fr-FR" i="1" dirty="0" err="1"/>
              <a:t>frameworks</a:t>
            </a:r>
            <a:endParaRPr lang="fr-FR" i="1" dirty="0"/>
          </a:p>
          <a:p>
            <a:r>
              <a:rPr lang="fr-FR" dirty="0"/>
              <a:t>La réalisation des </a:t>
            </a:r>
            <a:r>
              <a:rPr lang="fr-FR" i="1" dirty="0" err="1"/>
              <a:t>epics</a:t>
            </a:r>
            <a:r>
              <a:rPr lang="fr-FR" i="1" dirty="0"/>
              <a:t> </a:t>
            </a:r>
            <a:r>
              <a:rPr lang="fr-FR" dirty="0"/>
              <a:t>sélectionnés</a:t>
            </a:r>
            <a:r>
              <a:rPr lang="fr-FR" i="1" dirty="0"/>
              <a:t> </a:t>
            </a:r>
            <a:r>
              <a:rPr lang="fr-FR" dirty="0"/>
              <a:t>ont pris plus de temps qu’espéré et de ce fait aucun </a:t>
            </a:r>
            <a:r>
              <a:rPr lang="fr-FR" i="1" dirty="0" err="1"/>
              <a:t>epic</a:t>
            </a:r>
            <a:r>
              <a:rPr lang="fr-FR" i="1" dirty="0"/>
              <a:t> </a:t>
            </a:r>
            <a:r>
              <a:rPr lang="fr-FR" dirty="0"/>
              <a:t>supplémentaire n’a pu être développé</a:t>
            </a:r>
          </a:p>
          <a:p>
            <a:r>
              <a:rPr lang="fr-FR" dirty="0"/>
              <a:t>Il reste plusieurs heures de travail à réaliser pour ajouter des fonctionnalités </a:t>
            </a:r>
          </a:p>
          <a:p>
            <a:r>
              <a:rPr lang="fr-FR" dirty="0"/>
              <a:t>De nombreuses améliorations sont encore envisageables</a:t>
            </a:r>
          </a:p>
          <a:p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1C2DC-4AED-4B2F-9F31-2CB333278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902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D3440-9074-4694-8364-F726502F7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Améliorations possibles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F8B42-54FA-48DD-BBF0-C6B356B35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Inscription et connexion via des services tiers</a:t>
            </a:r>
          </a:p>
          <a:p>
            <a:r>
              <a:rPr lang="fr-CH" dirty="0"/>
              <a:t>Adaptation « </a:t>
            </a:r>
            <a:r>
              <a:rPr lang="fr-CH" i="1" dirty="0"/>
              <a:t>responsive</a:t>
            </a:r>
            <a:r>
              <a:rPr lang="fr-CH" dirty="0"/>
              <a:t> »</a:t>
            </a:r>
          </a:p>
          <a:p>
            <a:r>
              <a:rPr lang="fr-CH" dirty="0"/>
              <a:t>Intégration de solutions de paiement</a:t>
            </a:r>
          </a:p>
          <a:p>
            <a:r>
              <a:rPr lang="fr-CH" dirty="0"/>
              <a:t>Possibilité d’interventions de professionnels externes</a:t>
            </a:r>
          </a:p>
          <a:p>
            <a:r>
              <a:rPr lang="fr-CH" dirty="0"/>
              <a:t>Ajout d’un système de sous-traitance</a:t>
            </a:r>
          </a:p>
          <a:p>
            <a:r>
              <a:rPr lang="fr-CH" dirty="0"/>
              <a:t>Mise en place d’un espace de connaissances</a:t>
            </a:r>
          </a:p>
          <a:p>
            <a:r>
              <a:rPr lang="fr-FR" dirty="0"/>
              <a:t>Améliorations des algorithmes de recommandations</a:t>
            </a:r>
            <a:endParaRPr lang="fr-CH" dirty="0"/>
          </a:p>
          <a:p>
            <a:r>
              <a:rPr lang="fr-CH" dirty="0"/>
              <a:t>Sécurité, mise en cache, monter en charge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1C2DC-4AED-4B2F-9F31-2CB333278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472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5C439-EFBB-0C47-98C2-D3797FFA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45E1CB-9055-5548-8134-65148C3DE0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Acquisition de </a:t>
            </a:r>
            <a:r>
              <a:rPr lang="en-US" i="1" dirty="0" err="1"/>
              <a:t>nouvelles</a:t>
            </a:r>
            <a:r>
              <a:rPr lang="en-US" i="1" dirty="0"/>
              <a:t> </a:t>
            </a:r>
            <a:r>
              <a:rPr lang="fr-FR" i="1" dirty="0"/>
              <a:t>connaissances à exploiter dans le monde professionnel</a:t>
            </a:r>
            <a:endParaRPr lang="en-US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92A75-6EC5-CD48-87E6-C93FD6FFE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447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D3440-9074-4694-8364-F726502F7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F8B42-54FA-48DD-BBF0-C6B356B35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Projet fortement enrichissant qui ma permis d’acquérir </a:t>
            </a:r>
            <a:r>
              <a:rPr lang="fr-FR" dirty="0"/>
              <a:t>une meilleure vision des différentes technologies </a:t>
            </a:r>
            <a:r>
              <a:rPr lang="fr-FR" i="1" dirty="0"/>
              <a:t>JavaScript</a:t>
            </a:r>
            <a:r>
              <a:rPr lang="fr-CH" dirty="0"/>
              <a:t> actuelles</a:t>
            </a:r>
          </a:p>
          <a:p>
            <a:r>
              <a:rPr lang="fr-CH" dirty="0"/>
              <a:t>Mise en place d’une architecture avec deux système de bases de données permettant de tirer les avantages de chacun</a:t>
            </a:r>
          </a:p>
          <a:p>
            <a:r>
              <a:rPr lang="fr-FR" dirty="0"/>
              <a:t>Bon aperçu de la complexité de</a:t>
            </a:r>
            <a:r>
              <a:rPr lang="fr-CH" dirty="0"/>
              <a:t> mise en place d’une application en partant de zéro</a:t>
            </a:r>
          </a:p>
          <a:p>
            <a:r>
              <a:rPr lang="fr-CH" dirty="0"/>
              <a:t>Projet prometteur permettant de nombreuses valeurs ajoutées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1C2DC-4AED-4B2F-9F31-2CB333278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95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DB197-4F5B-4A0B-B8F5-FA8D8F12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Contexte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402382-1AFA-4760-A101-B1F6E99E5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2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B370788-3EFD-41E1-87A6-C823AAEF11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94919" y="1892085"/>
            <a:ext cx="6402162" cy="180000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370AF0-959F-4C68-A4B7-D79235B2A997}"/>
              </a:ext>
            </a:extLst>
          </p:cNvPr>
          <p:cNvSpPr txBox="1"/>
          <p:nvPr/>
        </p:nvSpPr>
        <p:spPr>
          <a:xfrm>
            <a:off x="838200" y="3893482"/>
            <a:ext cx="88088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Problèmes rencontrées par les </a:t>
            </a:r>
            <a:r>
              <a:rPr lang="fr-CH" b="1" dirty="0"/>
              <a:t>mandants</a:t>
            </a:r>
            <a:endParaRPr lang="fr-FR" b="1" dirty="0"/>
          </a:p>
          <a:p>
            <a:pPr lvl="1"/>
            <a:r>
              <a:rPr lang="fr-CH" dirty="0"/>
              <a:t>⚠️ </a:t>
            </a:r>
            <a:r>
              <a:rPr lang="fr-FR" dirty="0"/>
              <a:t>Dépassement des coûts, non-respect des délais, diminution des fonctionnalité, etc.</a:t>
            </a:r>
          </a:p>
          <a:p>
            <a:pPr lvl="1"/>
            <a:endParaRPr lang="fr-FR" dirty="0"/>
          </a:p>
          <a:p>
            <a:r>
              <a:rPr lang="fr-CH" dirty="0"/>
              <a:t>Problèmes rencontrées par les </a:t>
            </a:r>
            <a:r>
              <a:rPr lang="fr-CH" b="1" dirty="0"/>
              <a:t>développeurs</a:t>
            </a:r>
            <a:endParaRPr lang="fr-FR" dirty="0"/>
          </a:p>
          <a:p>
            <a:pPr lvl="1"/>
            <a:r>
              <a:rPr lang="fr-CH" dirty="0"/>
              <a:t>⚠️ </a:t>
            </a:r>
            <a:r>
              <a:rPr lang="fr-FR" dirty="0"/>
              <a:t>Cahier des charges, problèmes technologiques, manque de temps, etc.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000329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668CA-9874-8144-9587-7CAF9FD4A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29" y="2351027"/>
            <a:ext cx="6274590" cy="2663022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pPr lvl="0"/>
            <a:br>
              <a:rPr lang="en-US" sz="4000" i="1" dirty="0"/>
            </a:br>
            <a:br>
              <a:rPr lang="en-US" sz="4000" i="1" dirty="0"/>
            </a:br>
            <a:br>
              <a:rPr lang="en-US" sz="4000" i="1" dirty="0"/>
            </a:br>
            <a:r>
              <a:rPr lang="fr-FR" sz="4000" i="1" dirty="0"/>
              <a:t>L'informatique, ça fait gagner beaucoup de temps... à condition d'en avoir beaucoup devant soi !</a:t>
            </a:r>
            <a:br>
              <a:rPr lang="en-US" sz="4700" i="1" dirty="0"/>
            </a:br>
            <a:endParaRPr lang="en-US" sz="47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509EB-3ED8-B34A-8E64-B673C79FB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77329" y="4715337"/>
            <a:ext cx="6274590" cy="821461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- Mireille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Sitbon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6655B9-997B-9748-A8CD-06A93C2C28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80" r="27573"/>
          <a:stretch/>
        </p:blipFill>
        <p:spPr>
          <a:xfrm>
            <a:off x="-1" y="0"/>
            <a:ext cx="4819135" cy="685800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33A419-A223-CE46-83B2-F8E52D67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29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4E6631-E474-164B-9472-C5BA98A3D49E}"/>
              </a:ext>
            </a:extLst>
          </p:cNvPr>
          <p:cNvSpPr/>
          <p:nvPr/>
        </p:nvSpPr>
        <p:spPr>
          <a:xfrm>
            <a:off x="7827509" y="512439"/>
            <a:ext cx="117423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endParaRPr lang="en-US" sz="2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749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0281-D70F-4818-B1C8-75FBFD038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Démonstration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F70A9-843C-4C59-8BDE-9F1B52AE49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i="1" dirty="0"/>
              <a:t>https://heig-tb-moonfish.netlify.app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348104-4F6B-4996-B074-5CDA1803B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3865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32718-62C9-8D4E-B3FD-B99DB36EE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Merci de </a:t>
            </a:r>
            <a:r>
              <a:rPr lang="en-US" dirty="0" err="1"/>
              <a:t>votre</a:t>
            </a:r>
            <a:r>
              <a:rPr lang="en-US" dirty="0"/>
              <a:t>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23A9D-BDB6-F041-AAE5-CFECD18E44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i="1" dirty="0" err="1"/>
              <a:t>Avez</a:t>
            </a:r>
            <a:r>
              <a:rPr lang="en-US" i="1" dirty="0"/>
              <a:t> </a:t>
            </a:r>
            <a:r>
              <a:rPr lang="en-US" i="1" dirty="0" err="1"/>
              <a:t>vous</a:t>
            </a:r>
            <a:r>
              <a:rPr lang="en-US" i="1" dirty="0"/>
              <a:t> des questions ?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CC0989-919D-934D-911E-96658B3AB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5563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9473A-FF22-8549-8A13-921C0F6D2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venir Roman" panose="02000503020000020003" pitchFamily="2" charset="0"/>
              </a:rPr>
              <a:t>Sources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03523-8661-DD4A-8FBF-F50FAF737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lIns="90000">
            <a:norm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hlinkClick r:id="rId3"/>
              </a:rPr>
              <a:t>https://github.com/adam-cowley/neode</a:t>
            </a:r>
            <a:endParaRPr lang="en-US" sz="14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hlinkClick r:id="rId4"/>
              </a:rPr>
              <a:t>https://sequelize.org/master/manual/asset/logo-small.png</a:t>
            </a:r>
            <a:r>
              <a:rPr lang="en-US" sz="1400" dirty="0"/>
              <a:t> 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hlinkClick r:id="rId5"/>
              </a:rPr>
              <a:t>https://upload.wikimedia.org/wikipedia/commons/thumb/e/e5/Neo4j-logo_color.png/220px-Neo4j-logo_color.png</a:t>
            </a:r>
            <a:endParaRPr lang="en-US" sz="14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hlinkClick r:id="rId6"/>
              </a:rPr>
              <a:t>https://upload.wikimedia.org/wikipedia/commons/thumb/c/ca/MariaDB_colour_logo.svg/langfr-220px-MariaDB_colour_logo.svg.png</a:t>
            </a:r>
            <a:endParaRPr lang="en-US" sz="14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hlinkClick r:id="rId7"/>
              </a:rPr>
              <a:t>https://expressjs.com/images/express-facebook-share.png</a:t>
            </a:r>
            <a:endParaRPr lang="en-US" sz="14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400" dirty="0"/>
              <a:t> </a:t>
            </a:r>
            <a:r>
              <a:rPr lang="en-US" sz="1400" dirty="0">
                <a:hlinkClick r:id="rId8"/>
              </a:rPr>
              <a:t>https://i.fbcd.co/products/original/ae60a824076217c4eaec08be344fe596324c98a8fe5c579dfb01dadb10df34ef.jpg</a:t>
            </a:r>
            <a:r>
              <a:rPr lang="en-US" sz="1400" dirty="0"/>
              <a:t> 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hlinkClick r:id="rId9"/>
              </a:rPr>
              <a:t>http://ami.responsivedesign.is/</a:t>
            </a:r>
            <a:endParaRPr lang="en-US" sz="14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hlinkClick r:id="rId10"/>
              </a:rPr>
              <a:t>https://trello.com/b/meyHR8e8/heig-vd-travail-de-bachelor</a:t>
            </a:r>
            <a:endParaRPr lang="en-US" sz="14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400"/>
              <a:t>https://citations.ouest-france.fr/citation-mireille-sitbon/informatique-ca-fait-gagner-beaucoup-46083.html</a:t>
            </a:r>
            <a:endParaRPr lang="en-US" sz="14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14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14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7AEE3E-3BAA-F244-9D8C-0327DCC24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298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DB197-4F5B-4A0B-B8F5-FA8D8F12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Objectifs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402382-1AFA-4760-A101-B1F6E99E5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370AF0-959F-4C68-A4B7-D79235B2A997}"/>
              </a:ext>
            </a:extLst>
          </p:cNvPr>
          <p:cNvSpPr txBox="1"/>
          <p:nvPr/>
        </p:nvSpPr>
        <p:spPr>
          <a:xfrm>
            <a:off x="838200" y="3893482"/>
            <a:ext cx="1051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✔️ </a:t>
            </a:r>
            <a:r>
              <a:rPr lang="fr-CH" b="1" dirty="0"/>
              <a:t>Communication</a:t>
            </a:r>
            <a:r>
              <a:rPr lang="fr-CH" dirty="0"/>
              <a:t> directe</a:t>
            </a:r>
          </a:p>
          <a:p>
            <a:r>
              <a:rPr lang="fr-CH" dirty="0"/>
              <a:t>✔️ Compétition sociale</a:t>
            </a:r>
          </a:p>
          <a:p>
            <a:r>
              <a:rPr lang="fr-CH" dirty="0"/>
              <a:t>✔️ </a:t>
            </a:r>
            <a:r>
              <a:rPr lang="fr-FR" dirty="0"/>
              <a:t>Choix des coéquipiers (équipes), des technologies, des prix</a:t>
            </a:r>
            <a:endParaRPr lang="fr-CH" dirty="0"/>
          </a:p>
          <a:p>
            <a:endParaRPr lang="fr-CH" dirty="0"/>
          </a:p>
          <a:p>
            <a:r>
              <a:rPr lang="fr-CH" dirty="0"/>
              <a:t>… Mise à disposition d’un espace de travail, de professionnels externes (coach, médiateur, consultant, etc.) d’assistance, de ressources, de traductions automatiques, de gestion des versions de sous </a:t>
            </a:r>
            <a:r>
              <a:rPr lang="fr-CH" dirty="0" err="1"/>
              <a:t>traitance</a:t>
            </a:r>
            <a:endParaRPr lang="fr-CH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92D27F8-C96F-4F97-AE4A-72AD4115A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41500" y="1684656"/>
            <a:ext cx="4509000" cy="2160000"/>
          </a:xfrm>
        </p:spPr>
      </p:pic>
    </p:spTree>
    <p:extLst>
      <p:ext uri="{BB962C8B-B14F-4D97-AF65-F5344CB8AC3E}">
        <p14:creationId xmlns:p14="http://schemas.microsoft.com/office/powerpoint/2010/main" val="2988732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6D076C3-8AB5-46A5-8D37-AF897B75C01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F42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929B69-546E-4570-96BC-8C2F2142E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5763" y="292944"/>
            <a:ext cx="4680473" cy="1325563"/>
          </a:xfrm>
        </p:spPr>
        <p:txBody>
          <a:bodyPr/>
          <a:lstStyle/>
          <a:p>
            <a:pPr algn="ctr"/>
            <a:r>
              <a:rPr lang="fr-CH" b="1" dirty="0">
                <a:solidFill>
                  <a:srgbClr val="319795"/>
                </a:solidFill>
              </a:rPr>
              <a:t>Plateforme web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C54D5-7448-461F-BA67-7F86646DF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4</a:t>
            </a:fld>
            <a:endParaRPr lang="en-US"/>
          </a:p>
        </p:txBody>
      </p:sp>
      <p:pic>
        <p:nvPicPr>
          <p:cNvPr id="6" name="Content Placeholder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6211D56-25B6-4053-91CA-BD6051B26CC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20980" y="1618507"/>
            <a:ext cx="7750039" cy="467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13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DA89D-3377-8F4D-A8A8-43D574847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Back-end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F90EB-6A52-B845-868B-A4A4F98EB4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Mise </a:t>
            </a:r>
            <a:r>
              <a:rPr lang="en-US" i="1" dirty="0" err="1"/>
              <a:t>en</a:t>
            </a:r>
            <a:r>
              <a:rPr lang="en-US" i="1" dirty="0"/>
              <a:t> place </a:t>
            </a:r>
            <a:r>
              <a:rPr lang="en-US" i="1" dirty="0" err="1"/>
              <a:t>d’une</a:t>
            </a:r>
            <a:r>
              <a:rPr lang="en-US" i="1" dirty="0"/>
              <a:t> API REST avec Express.js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FFB971-1E4D-8441-9F5C-BC1A018A8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725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lowchart: Card 17">
            <a:extLst>
              <a:ext uri="{FF2B5EF4-FFF2-40B4-BE49-F238E27FC236}">
                <a16:creationId xmlns:a16="http://schemas.microsoft.com/office/drawing/2014/main" id="{E406ADB1-E021-463B-9A4B-2F205AB15A7E}"/>
              </a:ext>
            </a:extLst>
          </p:cNvPr>
          <p:cNvSpPr/>
          <p:nvPr/>
        </p:nvSpPr>
        <p:spPr>
          <a:xfrm rot="5400000">
            <a:off x="304796" y="-304795"/>
            <a:ext cx="6858010" cy="7467602"/>
          </a:xfrm>
          <a:custGeom>
            <a:avLst/>
            <a:gdLst>
              <a:gd name="connsiteX0" fmla="*/ 0 w 10000"/>
              <a:gd name="connsiteY0" fmla="*/ 2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00 h 10000"/>
              <a:gd name="connsiteX1" fmla="*/ 9931 w 10000"/>
              <a:gd name="connsiteY1" fmla="*/ 31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14 w 10000"/>
              <a:gd name="connsiteY0" fmla="*/ 3716 h 10000"/>
              <a:gd name="connsiteX1" fmla="*/ 9931 w 10000"/>
              <a:gd name="connsiteY1" fmla="*/ 31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14 w 10000"/>
              <a:gd name="connsiteY5" fmla="*/ 3716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14" y="3716"/>
                </a:moveTo>
                <a:lnTo>
                  <a:pt x="9931" y="31"/>
                </a:lnTo>
                <a:cubicBezTo>
                  <a:pt x="9954" y="21"/>
                  <a:pt x="9977" y="10"/>
                  <a:pt x="10000" y="0"/>
                </a:cubicBezTo>
                <a:lnTo>
                  <a:pt x="10000" y="10000"/>
                </a:lnTo>
                <a:lnTo>
                  <a:pt x="0" y="10000"/>
                </a:lnTo>
                <a:cubicBezTo>
                  <a:pt x="5" y="7905"/>
                  <a:pt x="9" y="5811"/>
                  <a:pt x="14" y="3716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2" name="Flowchart: Card 17">
            <a:extLst>
              <a:ext uri="{FF2B5EF4-FFF2-40B4-BE49-F238E27FC236}">
                <a16:creationId xmlns:a16="http://schemas.microsoft.com/office/drawing/2014/main" id="{7401004E-1C74-4290-9DF9-BDC7BB0144E8}"/>
              </a:ext>
            </a:extLst>
          </p:cNvPr>
          <p:cNvSpPr/>
          <p:nvPr/>
        </p:nvSpPr>
        <p:spPr>
          <a:xfrm rot="16200000">
            <a:off x="4910581" y="-423420"/>
            <a:ext cx="6857999" cy="7704841"/>
          </a:xfrm>
          <a:custGeom>
            <a:avLst/>
            <a:gdLst>
              <a:gd name="connsiteX0" fmla="*/ 0 w 10000"/>
              <a:gd name="connsiteY0" fmla="*/ 2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00 h 10000"/>
              <a:gd name="connsiteX1" fmla="*/ 9931 w 10000"/>
              <a:gd name="connsiteY1" fmla="*/ 31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14 w 10000"/>
              <a:gd name="connsiteY0" fmla="*/ 3716 h 10000"/>
              <a:gd name="connsiteX1" fmla="*/ 9931 w 10000"/>
              <a:gd name="connsiteY1" fmla="*/ 31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14 w 10000"/>
              <a:gd name="connsiteY5" fmla="*/ 3716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14" y="3716"/>
                </a:moveTo>
                <a:lnTo>
                  <a:pt x="9931" y="31"/>
                </a:lnTo>
                <a:cubicBezTo>
                  <a:pt x="9954" y="21"/>
                  <a:pt x="9977" y="10"/>
                  <a:pt x="10000" y="0"/>
                </a:cubicBezTo>
                <a:lnTo>
                  <a:pt x="10000" y="10000"/>
                </a:lnTo>
                <a:lnTo>
                  <a:pt x="0" y="10000"/>
                </a:lnTo>
                <a:cubicBezTo>
                  <a:pt x="5" y="7905"/>
                  <a:pt x="9" y="5811"/>
                  <a:pt x="14" y="3716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A4844D-52F8-449B-9552-6246B2552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6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9E3274-8CD4-4441-8CE7-911433838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838" y="1746695"/>
            <a:ext cx="4320000" cy="162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3605384-48E8-4445-A234-FE03E983F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92" y="4106153"/>
            <a:ext cx="4320000" cy="126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9E7710AE-BA9F-4B89-B48F-9582E956E0F1}"/>
              </a:ext>
            </a:extLst>
          </p:cNvPr>
          <p:cNvSpPr txBox="1">
            <a:spLocks/>
          </p:cNvSpPr>
          <p:nvPr/>
        </p:nvSpPr>
        <p:spPr>
          <a:xfrm>
            <a:off x="841357" y="677773"/>
            <a:ext cx="5742324" cy="64354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fr-CH" dirty="0"/>
              <a:t>Persistance des données</a:t>
            </a:r>
          </a:p>
        </p:txBody>
      </p:sp>
    </p:spTree>
    <p:extLst>
      <p:ext uri="{BB962C8B-B14F-4D97-AF65-F5344CB8AC3E}">
        <p14:creationId xmlns:p14="http://schemas.microsoft.com/office/powerpoint/2010/main" val="925754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98D303-D148-495F-B84F-86C87F1393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63506"/>
            <a:ext cx="5157787" cy="4020053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2000" i="1" dirty="0"/>
              <a:t>Données n’apportant pas d’information nécessaire aux relations</a:t>
            </a:r>
            <a:endParaRPr lang="fr-CH" sz="2400" dirty="0"/>
          </a:p>
          <a:p>
            <a:r>
              <a:rPr lang="fr-CH" dirty="0"/>
              <a:t>Project</a:t>
            </a:r>
          </a:p>
          <a:p>
            <a:endParaRPr lang="fr-CH" dirty="0"/>
          </a:p>
          <a:p>
            <a:endParaRPr lang="fr-CH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722C28-0490-4336-8495-4806CFF8D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675" y="3275867"/>
            <a:ext cx="3514725" cy="1962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FFF0E5-6EDF-43CF-B238-51D06129C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Persistance des données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57780-CED1-46C4-824D-6A8F3D638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00853"/>
            <a:ext cx="5157787" cy="584775"/>
          </a:xfrm>
          <a:solidFill>
            <a:schemeClr val="accent2">
              <a:lumMod val="40000"/>
              <a:lumOff val="60000"/>
            </a:schemeClr>
          </a:solidFill>
        </p:spPr>
        <p:txBody>
          <a:bodyPr anchor="ctr">
            <a:normAutofit/>
          </a:bodyPr>
          <a:lstStyle/>
          <a:p>
            <a:r>
              <a:rPr lang="fr-CH" dirty="0" err="1"/>
              <a:t>MariaDB</a:t>
            </a:r>
            <a:endParaRPr lang="fr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A6E426-9A33-4E11-8E87-CA5F3EA41A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02508"/>
            <a:ext cx="5183188" cy="560998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ctr">
            <a:normAutofit/>
          </a:bodyPr>
          <a:lstStyle/>
          <a:p>
            <a:r>
              <a:rPr lang="fr-CH" dirty="0"/>
              <a:t>Neo4j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AB4AE9-B83A-43BC-90F2-D91A4EBDF8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63506"/>
            <a:ext cx="5183188" cy="4020053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2000" i="1" dirty="0"/>
              <a:t>Données qui apportent des informations pertinentes aux relations</a:t>
            </a:r>
          </a:p>
          <a:p>
            <a:r>
              <a:rPr lang="fr-CH" dirty="0"/>
              <a:t>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A4844D-52F8-449B-9552-6246B2552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654114-3070-46E9-9F83-A4312AD298F7}"/>
              </a:ext>
            </a:extLst>
          </p:cNvPr>
          <p:cNvSpPr txBox="1"/>
          <p:nvPr/>
        </p:nvSpPr>
        <p:spPr>
          <a:xfrm>
            <a:off x="3620001" y="5355492"/>
            <a:ext cx="4951997" cy="58477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none" rtlCol="0">
            <a:spAutoFit/>
          </a:bodyPr>
          <a:lstStyle/>
          <a:p>
            <a:pPr algn="ctr"/>
            <a:r>
              <a:rPr lang="fr-CH" sz="1400" b="1" i="1" dirty="0" err="1"/>
              <a:t>uuid</a:t>
            </a:r>
            <a:br>
              <a:rPr lang="fr-CH" dirty="0"/>
            </a:br>
            <a:r>
              <a:rPr lang="fr-CH" dirty="0"/>
              <a:t>🔗 95361000-0235-4697-a365-67111de8ce41 🔗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A0E1283-32C6-42B8-B11D-9B06D50B88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7" t="34413" r="20046" b="27421"/>
          <a:stretch/>
        </p:blipFill>
        <p:spPr bwMode="auto">
          <a:xfrm>
            <a:off x="6565335" y="3553332"/>
            <a:ext cx="4396918" cy="140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020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lowchart: Card 17">
            <a:extLst>
              <a:ext uri="{FF2B5EF4-FFF2-40B4-BE49-F238E27FC236}">
                <a16:creationId xmlns:a16="http://schemas.microsoft.com/office/drawing/2014/main" id="{E406ADB1-E021-463B-9A4B-2F205AB15A7E}"/>
              </a:ext>
            </a:extLst>
          </p:cNvPr>
          <p:cNvSpPr/>
          <p:nvPr/>
        </p:nvSpPr>
        <p:spPr>
          <a:xfrm rot="5400000">
            <a:off x="3063973" y="-1904476"/>
            <a:ext cx="1339655" cy="7467602"/>
          </a:xfrm>
          <a:custGeom>
            <a:avLst/>
            <a:gdLst>
              <a:gd name="connsiteX0" fmla="*/ 0 w 10000"/>
              <a:gd name="connsiteY0" fmla="*/ 2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00 h 10000"/>
              <a:gd name="connsiteX1" fmla="*/ 9931 w 10000"/>
              <a:gd name="connsiteY1" fmla="*/ 31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14 w 10000"/>
              <a:gd name="connsiteY0" fmla="*/ 3716 h 10000"/>
              <a:gd name="connsiteX1" fmla="*/ 9931 w 10000"/>
              <a:gd name="connsiteY1" fmla="*/ 31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14 w 10000"/>
              <a:gd name="connsiteY5" fmla="*/ 3716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14" y="3716"/>
                </a:moveTo>
                <a:lnTo>
                  <a:pt x="9931" y="31"/>
                </a:lnTo>
                <a:cubicBezTo>
                  <a:pt x="9954" y="21"/>
                  <a:pt x="9977" y="10"/>
                  <a:pt x="10000" y="0"/>
                </a:cubicBezTo>
                <a:lnTo>
                  <a:pt x="10000" y="10000"/>
                </a:lnTo>
                <a:lnTo>
                  <a:pt x="0" y="10000"/>
                </a:lnTo>
                <a:cubicBezTo>
                  <a:pt x="5" y="7905"/>
                  <a:pt x="9" y="5811"/>
                  <a:pt x="14" y="3716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E9C491-4DE3-4AD3-90F2-0043120AA1B3}"/>
              </a:ext>
            </a:extLst>
          </p:cNvPr>
          <p:cNvSpPr/>
          <p:nvPr/>
        </p:nvSpPr>
        <p:spPr>
          <a:xfrm>
            <a:off x="0" y="4960708"/>
            <a:ext cx="12192001" cy="1134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2" name="Flowchart: Card 17">
            <a:extLst>
              <a:ext uri="{FF2B5EF4-FFF2-40B4-BE49-F238E27FC236}">
                <a16:creationId xmlns:a16="http://schemas.microsoft.com/office/drawing/2014/main" id="{7401004E-1C74-4290-9DF9-BDC7BB0144E8}"/>
              </a:ext>
            </a:extLst>
          </p:cNvPr>
          <p:cNvSpPr/>
          <p:nvPr/>
        </p:nvSpPr>
        <p:spPr>
          <a:xfrm rot="16200000">
            <a:off x="7669753" y="-2023101"/>
            <a:ext cx="1339655" cy="7704841"/>
          </a:xfrm>
          <a:custGeom>
            <a:avLst/>
            <a:gdLst>
              <a:gd name="connsiteX0" fmla="*/ 0 w 10000"/>
              <a:gd name="connsiteY0" fmla="*/ 2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00 h 10000"/>
              <a:gd name="connsiteX1" fmla="*/ 9931 w 10000"/>
              <a:gd name="connsiteY1" fmla="*/ 31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14 w 10000"/>
              <a:gd name="connsiteY0" fmla="*/ 3716 h 10000"/>
              <a:gd name="connsiteX1" fmla="*/ 9931 w 10000"/>
              <a:gd name="connsiteY1" fmla="*/ 31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14 w 10000"/>
              <a:gd name="connsiteY5" fmla="*/ 3716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14" y="3716"/>
                </a:moveTo>
                <a:lnTo>
                  <a:pt x="9931" y="31"/>
                </a:lnTo>
                <a:cubicBezTo>
                  <a:pt x="9954" y="21"/>
                  <a:pt x="9977" y="10"/>
                  <a:pt x="10000" y="0"/>
                </a:cubicBezTo>
                <a:lnTo>
                  <a:pt x="10000" y="10000"/>
                </a:lnTo>
                <a:lnTo>
                  <a:pt x="0" y="10000"/>
                </a:lnTo>
                <a:cubicBezTo>
                  <a:pt x="5" y="7905"/>
                  <a:pt x="9" y="5811"/>
                  <a:pt x="14" y="3716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A4844D-52F8-449B-9552-6246B2552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8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9E3274-8CD4-4441-8CE7-911433838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221" y="1499227"/>
            <a:ext cx="2006524" cy="75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3605384-48E8-4445-A234-FE03E983F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618" y="1438990"/>
            <a:ext cx="2657556" cy="78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9E7710AE-BA9F-4B89-B48F-9582E956E0F1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711510" cy="64354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fr-CH" dirty="0"/>
              <a:t>Mapping </a:t>
            </a:r>
            <a:r>
              <a:rPr lang="fr-CH" i="1" dirty="0"/>
              <a:t>objet-relationnel</a:t>
            </a:r>
            <a:r>
              <a:rPr lang="fr-CH" dirty="0"/>
              <a:t> et </a:t>
            </a:r>
            <a:r>
              <a:rPr lang="fr-CH" i="1" dirty="0"/>
              <a:t>objet-graphe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62330A-5FA7-43DB-84EE-4325673FA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77" y="3308616"/>
            <a:ext cx="3211152" cy="134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CDC95D6D-16AD-4D12-A026-451DF0AF58F4}"/>
              </a:ext>
            </a:extLst>
          </p:cNvPr>
          <p:cNvSpPr/>
          <p:nvPr/>
        </p:nvSpPr>
        <p:spPr>
          <a:xfrm>
            <a:off x="2831654" y="2649982"/>
            <a:ext cx="254524" cy="6050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256F9A1-98E8-4E36-A35E-BE2DF73A00AB}"/>
              </a:ext>
            </a:extLst>
          </p:cNvPr>
          <p:cNvSpPr/>
          <p:nvPr/>
        </p:nvSpPr>
        <p:spPr>
          <a:xfrm rot="10800000">
            <a:off x="2545236" y="2649983"/>
            <a:ext cx="254524" cy="60501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4BFCC5AA-3982-490A-B82B-9E5C5857F71D}"/>
              </a:ext>
            </a:extLst>
          </p:cNvPr>
          <p:cNvSpPr/>
          <p:nvPr/>
        </p:nvSpPr>
        <p:spPr>
          <a:xfrm>
            <a:off x="9400372" y="2643298"/>
            <a:ext cx="254524" cy="6050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F23FCA80-CA5B-49C9-99E1-0CB712F4811D}"/>
              </a:ext>
            </a:extLst>
          </p:cNvPr>
          <p:cNvSpPr/>
          <p:nvPr/>
        </p:nvSpPr>
        <p:spPr>
          <a:xfrm rot="10800000">
            <a:off x="9105822" y="2637412"/>
            <a:ext cx="254524" cy="60501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3076" name="Picture 4" descr="ORM Svg Png Icon Free Download (#117215) - OnlineWebFonts.COM">
            <a:extLst>
              <a:ext uri="{FF2B5EF4-FFF2-40B4-BE49-F238E27FC236}">
                <a16:creationId xmlns:a16="http://schemas.microsoft.com/office/drawing/2014/main" id="{6F0F0D95-D13D-4782-BC91-2B2EF9BA0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914" y="3308616"/>
            <a:ext cx="1211318" cy="121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FC1281-09F2-4E25-8DC5-4393C797EE6D}"/>
              </a:ext>
            </a:extLst>
          </p:cNvPr>
          <p:cNvSpPr txBox="1"/>
          <p:nvPr/>
        </p:nvSpPr>
        <p:spPr>
          <a:xfrm>
            <a:off x="8719491" y="3624501"/>
            <a:ext cx="15905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4000" b="1" dirty="0" err="1"/>
              <a:t>Neode</a:t>
            </a:r>
            <a:endParaRPr lang="fr-CH" sz="4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70A3B7-275D-49EF-9C14-E9BB24279138}"/>
              </a:ext>
            </a:extLst>
          </p:cNvPr>
          <p:cNvSpPr txBox="1"/>
          <p:nvPr/>
        </p:nvSpPr>
        <p:spPr>
          <a:xfrm>
            <a:off x="469289" y="2857456"/>
            <a:ext cx="2203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/>
              <a:t>SELECT, UPDATE, DELETE…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7B52EC-8C13-4D35-AA9F-BAF7FEB3148E}"/>
              </a:ext>
            </a:extLst>
          </p:cNvPr>
          <p:cNvSpPr txBox="1"/>
          <p:nvPr/>
        </p:nvSpPr>
        <p:spPr>
          <a:xfrm>
            <a:off x="3290244" y="2831753"/>
            <a:ext cx="955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/>
              <a:t>Data table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497413-DB8F-4364-82D6-50222F11170D}"/>
              </a:ext>
            </a:extLst>
          </p:cNvPr>
          <p:cNvSpPr txBox="1"/>
          <p:nvPr/>
        </p:nvSpPr>
        <p:spPr>
          <a:xfrm>
            <a:off x="7296162" y="2838883"/>
            <a:ext cx="1859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/>
              <a:t>MATCH, CREATE, SET…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39D665-7A11-4C38-B4FE-2DDE9B265806}"/>
              </a:ext>
            </a:extLst>
          </p:cNvPr>
          <p:cNvSpPr txBox="1"/>
          <p:nvPr/>
        </p:nvSpPr>
        <p:spPr>
          <a:xfrm>
            <a:off x="9724313" y="2786031"/>
            <a:ext cx="538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/>
              <a:t>Data</a:t>
            </a:r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F6736505-632F-4969-88F0-A1585D275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621" y="5092571"/>
            <a:ext cx="3322757" cy="100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273DDE34-F81C-4E44-8F62-D8FB1D13ED04}"/>
              </a:ext>
            </a:extLst>
          </p:cNvPr>
          <p:cNvSpPr/>
          <p:nvPr/>
        </p:nvSpPr>
        <p:spPr>
          <a:xfrm rot="8274422">
            <a:off x="4062680" y="4572781"/>
            <a:ext cx="254524" cy="605017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DCA8D9D5-ACE2-41AC-974F-C4C7FAAA1983}"/>
              </a:ext>
            </a:extLst>
          </p:cNvPr>
          <p:cNvSpPr/>
          <p:nvPr/>
        </p:nvSpPr>
        <p:spPr>
          <a:xfrm rot="19269041">
            <a:off x="4443309" y="4572780"/>
            <a:ext cx="254524" cy="605017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DA695A19-168C-45DF-A941-D66D2F3B5B6F}"/>
              </a:ext>
            </a:extLst>
          </p:cNvPr>
          <p:cNvSpPr/>
          <p:nvPr/>
        </p:nvSpPr>
        <p:spPr>
          <a:xfrm rot="13195916">
            <a:off x="7263742" y="4558253"/>
            <a:ext cx="254524" cy="605017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14653D49-84E9-4BFD-9AB2-F785532EE992}"/>
              </a:ext>
            </a:extLst>
          </p:cNvPr>
          <p:cNvSpPr/>
          <p:nvPr/>
        </p:nvSpPr>
        <p:spPr>
          <a:xfrm rot="2590535">
            <a:off x="7582498" y="4658193"/>
            <a:ext cx="254524" cy="605017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DCB654-6538-458D-8029-935D6752705E}"/>
              </a:ext>
            </a:extLst>
          </p:cNvPr>
          <p:cNvSpPr txBox="1"/>
          <p:nvPr/>
        </p:nvSpPr>
        <p:spPr>
          <a:xfrm>
            <a:off x="3380076" y="4971350"/>
            <a:ext cx="955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 err="1"/>
              <a:t>Request</a:t>
            </a:r>
            <a:endParaRPr lang="fr-CH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1E1E9F-0BF2-4FAD-BBA1-487DC1A45F4D}"/>
              </a:ext>
            </a:extLst>
          </p:cNvPr>
          <p:cNvSpPr txBox="1"/>
          <p:nvPr/>
        </p:nvSpPr>
        <p:spPr>
          <a:xfrm>
            <a:off x="4632874" y="4492659"/>
            <a:ext cx="11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/>
              <a:t>JSON Object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27E12D4-FA92-461D-A623-7EF373D0A627}"/>
              </a:ext>
            </a:extLst>
          </p:cNvPr>
          <p:cNvSpPr txBox="1"/>
          <p:nvPr/>
        </p:nvSpPr>
        <p:spPr>
          <a:xfrm>
            <a:off x="6475073" y="4526989"/>
            <a:ext cx="955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 err="1"/>
              <a:t>Request</a:t>
            </a:r>
            <a:endParaRPr lang="fr-CH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F3C91B-D84F-4217-B128-62E5DF71BCEF}"/>
              </a:ext>
            </a:extLst>
          </p:cNvPr>
          <p:cNvSpPr txBox="1"/>
          <p:nvPr/>
        </p:nvSpPr>
        <p:spPr>
          <a:xfrm>
            <a:off x="7849589" y="4980730"/>
            <a:ext cx="11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/>
              <a:t>JSON Object</a:t>
            </a:r>
          </a:p>
        </p:txBody>
      </p:sp>
    </p:spTree>
    <p:extLst>
      <p:ext uri="{BB962C8B-B14F-4D97-AF65-F5344CB8AC3E}">
        <p14:creationId xmlns:p14="http://schemas.microsoft.com/office/powerpoint/2010/main" val="1569051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1168</TotalTime>
  <Words>2600</Words>
  <Application>Microsoft Office PowerPoint</Application>
  <PresentationFormat>Widescreen</PresentationFormat>
  <Paragraphs>356</Paragraphs>
  <Slides>33</Slides>
  <Notes>23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Avenir Next</vt:lpstr>
      <vt:lpstr>Arial</vt:lpstr>
      <vt:lpstr>Avenir Roman</vt:lpstr>
      <vt:lpstr>Consolas</vt:lpstr>
      <vt:lpstr>Calibri</vt:lpstr>
      <vt:lpstr>Office Theme</vt:lpstr>
      <vt:lpstr>Étude et mise en place d'une plateforme web facilitant la gestion de projets entre mandants et équipes de développeurs indépendants</vt:lpstr>
      <vt:lpstr>Contexte et objectifs</vt:lpstr>
      <vt:lpstr>Contexte</vt:lpstr>
      <vt:lpstr>Objectifs</vt:lpstr>
      <vt:lpstr>Plateforme web</vt:lpstr>
      <vt:lpstr>Back-end</vt:lpstr>
      <vt:lpstr>PowerPoint Presentation</vt:lpstr>
      <vt:lpstr>Persistance des données</vt:lpstr>
      <vt:lpstr>PowerPoint Presentation</vt:lpstr>
      <vt:lpstr>API REST</vt:lpstr>
      <vt:lpstr>Problèmes rencontrés</vt:lpstr>
      <vt:lpstr>Bilan</vt:lpstr>
      <vt:lpstr>Front-end</vt:lpstr>
      <vt:lpstr>TailwindCSS</vt:lpstr>
      <vt:lpstr>TailwindCSS</vt:lpstr>
      <vt:lpstr>Vue.js</vt:lpstr>
      <vt:lpstr>Problèmes rencontrés</vt:lpstr>
      <vt:lpstr>Bilan</vt:lpstr>
      <vt:lpstr>Déploiement</vt:lpstr>
      <vt:lpstr>Docker</vt:lpstr>
      <vt:lpstr>Problèmes rencontrés</vt:lpstr>
      <vt:lpstr>Bilan</vt:lpstr>
      <vt:lpstr>Résultats</vt:lpstr>
      <vt:lpstr>Objectifs du cahier des charges</vt:lpstr>
      <vt:lpstr>Planification et gestion</vt:lpstr>
      <vt:lpstr>Résultats</vt:lpstr>
      <vt:lpstr>Améliorations possibles</vt:lpstr>
      <vt:lpstr>Conclusion</vt:lpstr>
      <vt:lpstr>Conclusion</vt:lpstr>
      <vt:lpstr>   L'informatique, ça fait gagner beaucoup de temps... à condition d'en avoir beaucoup devant soi ! </vt:lpstr>
      <vt:lpstr>Démonstration</vt:lpstr>
      <vt:lpstr>Merci de votre attention</vt:lpstr>
      <vt:lpstr>Sources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Négocier et vendre</dc:title>
  <dc:creator>Thibaud Alt</dc:creator>
  <cp:lastModifiedBy>Thibaud Alt</cp:lastModifiedBy>
  <cp:revision>508</cp:revision>
  <dcterms:created xsi:type="dcterms:W3CDTF">2018-10-17T13:32:16Z</dcterms:created>
  <dcterms:modified xsi:type="dcterms:W3CDTF">2021-10-20T15:46:08Z</dcterms:modified>
</cp:coreProperties>
</file>